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Lst>
  <p:sldSz cx="9144000" cy="6858000" type="screen4x3"/>
  <p:notesSz cx="6648450" cy="9850438"/>
  <p:defaultTextStyle>
    <a:defPPr>
      <a:defRPr lang="en-US"/>
    </a:defPPr>
    <a:lvl1pPr algn="l" defTabSz="457200" rtl="0" fontAlgn="base">
      <a:spcBef>
        <a:spcPct val="0"/>
      </a:spcBef>
      <a:spcAft>
        <a:spcPct val="0"/>
      </a:spcAft>
      <a:defRPr kern="1200">
        <a:solidFill>
          <a:schemeClr val="tx1"/>
        </a:solidFill>
        <a:latin typeface="Calibri"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charset="0"/>
        <a:ea typeface="MS PGothic" pitchFamily="34" charset="-128"/>
        <a:cs typeface="+mn-cs"/>
      </a:defRPr>
    </a:lvl5pPr>
    <a:lvl6pPr marL="2286000" algn="l" defTabSz="914400" rtl="0" eaLnBrk="1" latinLnBrk="0" hangingPunct="1">
      <a:defRPr kern="1200">
        <a:solidFill>
          <a:schemeClr val="tx1"/>
        </a:solidFill>
        <a:latin typeface="Calibri" charset="0"/>
        <a:ea typeface="MS PGothic" pitchFamily="34" charset="-128"/>
        <a:cs typeface="+mn-cs"/>
      </a:defRPr>
    </a:lvl6pPr>
    <a:lvl7pPr marL="2743200" algn="l" defTabSz="914400" rtl="0" eaLnBrk="1" latinLnBrk="0" hangingPunct="1">
      <a:defRPr kern="1200">
        <a:solidFill>
          <a:schemeClr val="tx1"/>
        </a:solidFill>
        <a:latin typeface="Calibri" charset="0"/>
        <a:ea typeface="MS PGothic" pitchFamily="34" charset="-128"/>
        <a:cs typeface="+mn-cs"/>
      </a:defRPr>
    </a:lvl7pPr>
    <a:lvl8pPr marL="3200400" algn="l" defTabSz="914400" rtl="0" eaLnBrk="1" latinLnBrk="0" hangingPunct="1">
      <a:defRPr kern="1200">
        <a:solidFill>
          <a:schemeClr val="tx1"/>
        </a:solidFill>
        <a:latin typeface="Calibri" charset="0"/>
        <a:ea typeface="MS PGothic" pitchFamily="34" charset="-128"/>
        <a:cs typeface="+mn-cs"/>
      </a:defRPr>
    </a:lvl8pPr>
    <a:lvl9pPr marL="3657600" algn="l" defTabSz="914400" rtl="0" eaLnBrk="1" latinLnBrk="0" hangingPunct="1">
      <a:defRPr kern="1200">
        <a:solidFill>
          <a:schemeClr val="tx1"/>
        </a:solidFill>
        <a:latin typeface="Calibri"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47089" autoAdjust="0"/>
  </p:normalViewPr>
  <p:slideViewPr>
    <p:cSldViewPr snapToGrid="0" snapToObjects="1">
      <p:cViewPr>
        <p:scale>
          <a:sx n="60" d="100"/>
          <a:sy n="60" d="100"/>
        </p:scale>
        <p:origin x="-165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765916" y="0"/>
            <a:ext cx="2880995" cy="49252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511E351-5273-4BCB-8791-5BA8B6BD0CFC}" type="datetimeFigureOut">
              <a:rPr lang="en-US"/>
              <a:pPr>
                <a:defRPr/>
              </a:pPr>
              <a:t>7/14/2014</a:t>
            </a:fld>
            <a:endParaRPr lang="en-US"/>
          </a:p>
        </p:txBody>
      </p:sp>
      <p:sp>
        <p:nvSpPr>
          <p:cNvPr id="4" name="Slide Image Placehold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765916" y="9356206"/>
            <a:ext cx="2880995" cy="49252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48B8489-C85B-4733-92CD-9D0C57836F13}" type="slidenum">
              <a:rPr lang="en-US"/>
              <a:pPr>
                <a:defRPr/>
              </a:pPr>
              <a:t>‹#›</a:t>
            </a:fld>
            <a:endParaRPr lang="en-US"/>
          </a:p>
        </p:txBody>
      </p:sp>
    </p:spTree>
    <p:extLst>
      <p:ext uri="{BB962C8B-B14F-4D97-AF65-F5344CB8AC3E}">
        <p14:creationId xmlns:p14="http://schemas.microsoft.com/office/powerpoint/2010/main" xmlns="" val="6665581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201C6E51-E46B-483C-843B-B70A97AB5FFE}" type="slidenum">
              <a:rPr lang="en-US" altLang="en-US" smtClean="0">
                <a:latin typeface="Arial" charset="0"/>
              </a:rPr>
              <a:pPr eaLnBrk="1" hangingPunct="1">
                <a:spcBef>
                  <a:spcPct val="0"/>
                </a:spcBef>
              </a:pPr>
              <a:t>1</a:t>
            </a:fld>
            <a:endParaRPr lang="en-US" altLang="en-US" smtClean="0">
              <a:latin typeface="Arial" charset="0"/>
            </a:endParaRPr>
          </a:p>
        </p:txBody>
      </p:sp>
      <p:sp>
        <p:nvSpPr>
          <p:cNvPr id="17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Kattintás</a:t>
            </a:r>
            <a:r>
              <a:rPr lang="en-US" altLang="en-US" dirty="0" smtClean="0"/>
              <a:t>:</a:t>
            </a:r>
          </a:p>
          <a:p>
            <a:pPr eaLnBrk="1" hangingPunct="1">
              <a:spcBef>
                <a:spcPct val="0"/>
              </a:spcBef>
            </a:pPr>
            <a:r>
              <a:rPr lang="hu-HU" altLang="en-US" dirty="0" smtClean="0"/>
              <a:t>Kezdetben mutassuk be a Nemzetközi</a:t>
            </a:r>
            <a:r>
              <a:rPr lang="hu-HU" altLang="en-US" baseline="0" dirty="0" smtClean="0"/>
              <a:t> Vöröskereszt és Vörös Félhold mozgalmat!</a:t>
            </a:r>
            <a:endParaRPr lang="en-US" altLang="en-US" baseline="0" dirty="0" smtClean="0"/>
          </a:p>
          <a:p>
            <a:pPr eaLnBrk="1" hangingPunct="1">
              <a:spcBef>
                <a:spcPct val="0"/>
              </a:spcBef>
            </a:pPr>
            <a:r>
              <a:rPr lang="en-US" altLang="en-US" baseline="0" dirty="0" err="1" smtClean="0"/>
              <a:t>Kattintások</a:t>
            </a:r>
            <a:r>
              <a:rPr lang="en-US" altLang="en-US" baseline="0" dirty="0" smtClean="0"/>
              <a:t>:</a:t>
            </a:r>
            <a:endParaRPr lang="hu-HU" altLang="en-US" baseline="0" dirty="0" smtClean="0"/>
          </a:p>
          <a:p>
            <a:pPr eaLnBrk="1" hangingPunct="1">
              <a:spcBef>
                <a:spcPct val="0"/>
              </a:spcBef>
            </a:pPr>
            <a:r>
              <a:rPr lang="hu-HU" altLang="en-US" baseline="0" dirty="0" smtClean="0"/>
              <a:t>1. Nem lenne egyszerűen nagyszerű, ha a mozgalomnak lenne egy kristálygömbje és előre tudná, hogy egy katasztrófa be fog következni?</a:t>
            </a:r>
            <a:endParaRPr lang="en-US" altLang="en-US" dirty="0" smtClean="0"/>
          </a:p>
          <a:p>
            <a:pPr eaLnBrk="1" hangingPunct="1">
              <a:spcBef>
                <a:spcPct val="0"/>
              </a:spcBef>
              <a:buFontTx/>
              <a:buNone/>
            </a:pPr>
            <a:r>
              <a:rPr lang="hu-HU" altLang="en-US" dirty="0" smtClean="0"/>
              <a:t>2.</a:t>
            </a:r>
            <a:r>
              <a:rPr lang="hu-HU" altLang="en-US" baseline="0" dirty="0" smtClean="0"/>
              <a:t> </a:t>
            </a:r>
            <a:r>
              <a:rPr lang="en-US" altLang="en-US" dirty="0" smtClean="0"/>
              <a:t>?</a:t>
            </a:r>
            <a:endParaRPr lang="hu-HU" altLang="en-US" dirty="0" smtClean="0"/>
          </a:p>
          <a:p>
            <a:pPr eaLnBrk="1" hangingPunct="1">
              <a:spcBef>
                <a:spcPct val="0"/>
              </a:spcBef>
              <a:buFontTx/>
              <a:buNone/>
            </a:pPr>
            <a:r>
              <a:rPr lang="hu-HU" altLang="en-US" dirty="0" smtClean="0"/>
              <a:t>3. Jelenleg </a:t>
            </a:r>
            <a:r>
              <a:rPr lang="hu-HU" altLang="en-US" baseline="0" dirty="0" smtClean="0"/>
              <a:t>van arra lehetőség, hogy az éghajlathoz kapcsolódó katasztrófákat előre jelezni tudjuk! A kutatók sok mindent előre tudnak jelezni, így például az esőzéseket is, sőt akár hónapokkal előre, ami pedig természetesen segíthet nekünk a döntéshozás folyamatában.  Abban, hogyan készüljük fel az esetleges katasztrófákra. Ettől függetlenül azonban, ha egy Vöröskereszt munkatársnak megmutatnád ezt a térképet, akár ezt is mutathatnád!</a:t>
            </a:r>
          </a:p>
          <a:p>
            <a:pPr eaLnBrk="1" hangingPunct="1">
              <a:spcBef>
                <a:spcPct val="0"/>
              </a:spcBef>
              <a:buFontTx/>
              <a:buNone/>
            </a:pPr>
            <a:r>
              <a:rPr lang="hu-HU" altLang="en-US" baseline="0" dirty="0" smtClean="0"/>
              <a:t>4. EZT!</a:t>
            </a:r>
          </a:p>
          <a:p>
            <a:pPr eaLnBrk="1" hangingPunct="1">
              <a:spcBef>
                <a:spcPct val="0"/>
              </a:spcBef>
              <a:buFontTx/>
              <a:buNone/>
            </a:pPr>
            <a:r>
              <a:rPr lang="hu-HU" altLang="en-US" baseline="0" dirty="0" smtClean="0"/>
              <a:t>5. Ugyan ez a játék is arra lett kifejlesztve, hogy ezeket a fogalmakat megmagyarázza, az összezavarodás nem kizárt…</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23708AD9-5795-4259-8D74-5A75A7657984}" type="slidenum">
              <a:rPr lang="en-US" altLang="en-US" smtClean="0">
                <a:latin typeface="Arial" charset="0"/>
              </a:rPr>
              <a:pPr eaLnBrk="1" hangingPunct="1">
                <a:spcBef>
                  <a:spcPct val="0"/>
                </a:spcBef>
              </a:pPr>
              <a:t>10</a:t>
            </a:fld>
            <a:endParaRPr lang="en-US" altLang="en-US" smtClean="0">
              <a:latin typeface="Arial" charset="0"/>
            </a:endParaRPr>
          </a:p>
        </p:txBody>
      </p:sp>
      <p:sp>
        <p:nvSpPr>
          <p:cNvPr id="26627"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8"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Kérjük meg a játékosokat az</a:t>
            </a:r>
            <a:r>
              <a:rPr lang="hu-HU" altLang="en-US" baseline="0" dirty="0" smtClean="0"/>
              <a:t> A-D</a:t>
            </a:r>
            <a:r>
              <a:rPr lang="hu-HU" altLang="en-US" dirty="0" smtClean="0"/>
              <a:t> kérdések</a:t>
            </a:r>
            <a:r>
              <a:rPr lang="hu-HU" altLang="en-US" baseline="0" dirty="0" smtClean="0"/>
              <a:t> megválaszolására.</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1A49782D-F2FC-453B-8C65-A081B65EC6AD}" type="slidenum">
              <a:rPr lang="en-US" altLang="en-US" smtClean="0">
                <a:latin typeface="Arial" charset="0"/>
              </a:rPr>
              <a:pPr eaLnBrk="1" hangingPunct="1">
                <a:spcBef>
                  <a:spcPct val="0"/>
                </a:spcBef>
              </a:pPr>
              <a:t>11</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nl-NL"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834B744F-CA58-4F5A-83E5-042E6F0A816A}" type="slidenum">
              <a:rPr lang="en-US" altLang="en-US" smtClean="0">
                <a:latin typeface="Arial" charset="0"/>
              </a:rPr>
              <a:pPr eaLnBrk="1" hangingPunct="1">
                <a:spcBef>
                  <a:spcPct val="0"/>
                </a:spcBef>
              </a:pPr>
              <a:t>12</a:t>
            </a:fld>
            <a:endParaRPr lang="en-US" altLang="en-US" smtClean="0">
              <a:latin typeface="Arial" charset="0"/>
            </a:endParaRPr>
          </a:p>
        </p:txBody>
      </p:sp>
      <p:sp>
        <p:nvSpPr>
          <p:cNvPr id="28675"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6"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Most meg játsszunk!</a:t>
            </a:r>
            <a:r>
              <a:rPr lang="hu-HU" altLang="en-US" baseline="0" dirty="0" smtClean="0"/>
              <a:t>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F2979064-71F7-409E-B0E3-E4E4E0DEC520}" type="slidenum">
              <a:rPr lang="en-US" altLang="en-US" smtClean="0">
                <a:latin typeface="Arial" charset="0"/>
              </a:rPr>
              <a:pPr eaLnBrk="1" hangingPunct="1">
                <a:spcBef>
                  <a:spcPct val="0"/>
                </a:spcBef>
              </a:pPr>
              <a:t>13</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smtClean="0"/>
              <a:t>This is data from this game played in 5 continents. For the latter two categories, this is calculated out of the number of times each person acted.</a:t>
            </a:r>
          </a:p>
          <a:p>
            <a:pPr eaLnBrk="1" hangingPunct="1">
              <a:spcBef>
                <a:spcPct val="0"/>
              </a:spcBef>
            </a:pPr>
            <a:endParaRPr lang="en-US" altLang="en-US" dirty="0" smtClean="0"/>
          </a:p>
          <a:p>
            <a:pPr eaLnBrk="1" hangingPunct="1">
              <a:spcBef>
                <a:spcPct val="0"/>
              </a:spcBef>
            </a:pPr>
            <a:r>
              <a:rPr lang="en-US" altLang="en-US" dirty="0" smtClean="0"/>
              <a:t>Evidence of gameplay data from the sessions in Vietnam and Uganda reveal interesting patterns in the links between information, decisions and consequences: Those with access to the forecast understood that, in order to maximize efficiency and effectiveness, it is best to accept the risk of acting in vain some of the time (i.e. about half of the time when the regional forecast anticipates 50% chance of extreme rains) because that is associated with a substantial reduction of </a:t>
            </a:r>
            <a:r>
              <a:rPr lang="ja-JP" altLang="en-US" dirty="0" smtClean="0"/>
              <a:t>“</a:t>
            </a:r>
            <a:r>
              <a:rPr lang="en-US" altLang="ja-JP" dirty="0" smtClean="0"/>
              <a:t>failure to act</a:t>
            </a:r>
            <a:r>
              <a:rPr lang="ja-JP" altLang="en-US" dirty="0" smtClean="0"/>
              <a:t>”</a:t>
            </a:r>
            <a:r>
              <a:rPr lang="en-US" altLang="ja-JP" dirty="0" smtClean="0"/>
              <a:t> instances and almost a doubling of </a:t>
            </a:r>
            <a:r>
              <a:rPr lang="ja-JP" altLang="en-US" dirty="0" smtClean="0"/>
              <a:t>“</a:t>
            </a:r>
            <a:r>
              <a:rPr lang="en-US" altLang="ja-JP" dirty="0" smtClean="0"/>
              <a:t>worthy action</a:t>
            </a:r>
            <a:r>
              <a:rPr lang="ja-JP" altLang="en-US" dirty="0" smtClean="0"/>
              <a:t>”</a:t>
            </a:r>
            <a:r>
              <a:rPr lang="en-US" altLang="ja-JP" smtClean="0"/>
              <a:t> instances, which is the scenario where deaths and human suffering is directly avoided and thus should matter most to the humanitarian sector.</a:t>
            </a: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A425165F-3A98-495E-99A6-609F879D6ADA}" type="slidenum">
              <a:rPr lang="en-US" altLang="en-US" smtClean="0">
                <a:latin typeface="Arial" charset="0"/>
              </a:rPr>
              <a:pPr eaLnBrk="1" hangingPunct="1">
                <a:spcBef>
                  <a:spcPct val="0"/>
                </a:spcBef>
              </a:pPr>
              <a:t>2</a:t>
            </a:fld>
            <a:endParaRPr lang="en-US" altLang="en-US" smtClean="0">
              <a:latin typeface="Arial" charset="0"/>
            </a:endParaRPr>
          </a:p>
        </p:txBody>
      </p:sp>
      <p:sp>
        <p:nvSpPr>
          <p:cNvPr id="184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Magyarázzuk</a:t>
            </a:r>
            <a:r>
              <a:rPr lang="hu-HU" altLang="en-US" baseline="0" dirty="0" smtClean="0"/>
              <a:t> meg minden 3 főből álló csapatnak, hogy ők egy régiót képviselnek, illetve minden játékos egy-egy helyi szervezetet. </a:t>
            </a:r>
          </a:p>
          <a:p>
            <a:pPr eaLnBrk="1" hangingPunct="1">
              <a:spcBef>
                <a:spcPct val="0"/>
              </a:spcBef>
            </a:pPr>
            <a:r>
              <a:rPr lang="hu-HU" altLang="en-US" dirty="0" smtClean="0"/>
              <a:t>A babszemek a helyi szervezetük pénzét/erőforrásait</a:t>
            </a:r>
            <a:r>
              <a:rPr lang="hu-HU" altLang="en-US" baseline="0" dirty="0" smtClean="0"/>
              <a:t> képviselik.</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28D28B86-65FB-413E-A3E0-D2C7A7313CEB}" type="slidenum">
              <a:rPr lang="en-US" altLang="en-US" smtClean="0">
                <a:latin typeface="Arial" charset="0"/>
              </a:rPr>
              <a:pPr eaLnBrk="1" hangingPunct="1">
                <a:spcBef>
                  <a:spcPct val="0"/>
                </a:spcBef>
              </a:pPr>
              <a:t>3</a:t>
            </a:fld>
            <a:endParaRPr lang="en-US" altLang="en-US" smtClean="0">
              <a:latin typeface="Arial" charset="0"/>
            </a:endParaRPr>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Ha nincs több babszemük</a:t>
            </a:r>
            <a:r>
              <a:rPr lang="hu-HU" altLang="en-US" baseline="0" dirty="0" smtClean="0"/>
              <a:t> kirúgják őket, kilépnek a játékból.</a:t>
            </a:r>
          </a:p>
          <a:p>
            <a:pPr eaLnBrk="1" hangingPunct="1">
              <a:spcBef>
                <a:spcPct val="0"/>
              </a:spcBef>
            </a:pPr>
            <a:r>
              <a:rPr lang="hu-HU" altLang="en-US" baseline="0" dirty="0" smtClean="0"/>
              <a:t>Mutassuk meg itt a díjakat.</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3780DDFE-90CF-4ABE-8538-6F608ADF37D8}" type="slidenum">
              <a:rPr lang="en-US" altLang="en-US" smtClean="0">
                <a:latin typeface="Arial" charset="0"/>
              </a:rPr>
              <a:pPr eaLnBrk="1" hangingPunct="1">
                <a:spcBef>
                  <a:spcPct val="0"/>
                </a:spcBef>
              </a:pPr>
              <a:t>4</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Ebben a játékban</a:t>
            </a:r>
            <a:r>
              <a:rPr lang="hu-HU" altLang="en-US" baseline="0" dirty="0" smtClean="0"/>
              <a:t> minden egyes Vöröskeresztes régió árvizek által veszélyeztetett zóna.</a:t>
            </a:r>
          </a:p>
          <a:p>
            <a:pPr eaLnBrk="1" hangingPunct="1">
              <a:spcBef>
                <a:spcPct val="0"/>
              </a:spcBef>
            </a:pPr>
            <a:r>
              <a:rPr lang="hu-HU" altLang="en-US" baseline="0" dirty="0" smtClean="0"/>
              <a:t>Hogyan lesz árvized? Dobsz a kockával!</a:t>
            </a:r>
            <a:endParaRPr lang="hu-HU" altLang="en-US" dirty="0" smtClean="0"/>
          </a:p>
          <a:p>
            <a:pPr eaLnBrk="1" hangingPunct="1">
              <a:spcBef>
                <a:spcPct val="0"/>
              </a:spcBef>
            </a:pPr>
            <a:endParaRPr lang="hu-HU" altLang="en-US" dirty="0" smtClean="0"/>
          </a:p>
          <a:p>
            <a:pPr eaLnBrk="1" hangingPunct="1">
              <a:spcBef>
                <a:spcPct val="0"/>
              </a:spcBef>
            </a:pPr>
            <a:r>
              <a:rPr lang="hu-HU" altLang="en-US" dirty="0" smtClean="0"/>
              <a:t>Kattintások:</a:t>
            </a:r>
          </a:p>
          <a:p>
            <a:pPr eaLnBrk="1" hangingPunct="1">
              <a:spcBef>
                <a:spcPct val="0"/>
              </a:spcBef>
            </a:pPr>
            <a:r>
              <a:rPr lang="hu-HU" altLang="en-US" dirty="0" smtClean="0"/>
              <a:t>1.</a:t>
            </a:r>
            <a:r>
              <a:rPr lang="hu-HU" altLang="en-US" baseline="0" dirty="0" smtClean="0"/>
              <a:t> Minden régióra egy dobókocka van, és egy lokális dobókocka. Ha a kettő összege 10-nél több, árvíz van!</a:t>
            </a:r>
          </a:p>
          <a:p>
            <a:pPr eaLnBrk="1" hangingPunct="1">
              <a:spcBef>
                <a:spcPct val="0"/>
              </a:spcBef>
            </a:pPr>
            <a:r>
              <a:rPr lang="hu-HU" altLang="en-US" baseline="0" dirty="0" smtClean="0"/>
              <a:t>Mit gondolsz milyen gyakran lesz árvíz?</a:t>
            </a:r>
          </a:p>
          <a:p>
            <a:pPr eaLnBrk="1" hangingPunct="1">
              <a:spcBef>
                <a:spcPct val="0"/>
              </a:spcBef>
            </a:pPr>
            <a:r>
              <a:rPr lang="hu-HU" altLang="en-US" baseline="0" dirty="0" smtClean="0"/>
              <a:t>2. Itt láthatod az összes kombinációt két dobókocka esetén.</a:t>
            </a:r>
          </a:p>
          <a:p>
            <a:pPr eaLnBrk="1" hangingPunct="1">
              <a:spcBef>
                <a:spcPct val="0"/>
              </a:spcBef>
            </a:pPr>
            <a:r>
              <a:rPr lang="hu-HU" altLang="en-US" baseline="0" dirty="0" smtClean="0"/>
              <a:t>3. A valószínűségek kiszámításával tehát megállapítható, hogy az esetek nagyjából 16%-ában lesz szó árvízről.</a:t>
            </a:r>
          </a:p>
          <a:p>
            <a:pPr eaLnBrk="1" hangingPunct="1">
              <a:spcBef>
                <a:spcPct val="0"/>
              </a:spcBef>
            </a:pPr>
            <a:endParaRPr lang="hu-HU" altLang="en-US" baseline="0" dirty="0" smtClean="0"/>
          </a:p>
          <a:p>
            <a:pPr eaLnBrk="1" hangingPunct="1">
              <a:spcBef>
                <a:spcPct val="0"/>
              </a:spcBef>
            </a:pPr>
            <a:r>
              <a:rPr lang="hu-HU" altLang="en-US" baseline="0" dirty="0" smtClean="0"/>
              <a:t>Most kérjünk meg mindenkit, hogy dobjon a kockával. Kérdezzük meg kinél van árvíz? Legyünk biztosak abban, hogy mindenki megértette a szabályokat.</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1036C0CD-9C85-477C-B1F0-055821870AB1}" type="slidenum">
              <a:rPr lang="en-US" altLang="en-US" smtClean="0">
                <a:latin typeface="Arial" charset="0"/>
              </a:rPr>
              <a:pPr eaLnBrk="1" hangingPunct="1">
                <a:spcBef>
                  <a:spcPct val="0"/>
                </a:spcBef>
              </a:pPr>
              <a:t>5</a:t>
            </a:fld>
            <a:endParaRPr lang="en-US" altLang="en-US" smtClean="0">
              <a:latin typeface="Arial" charset="0"/>
            </a:endParaRPr>
          </a:p>
        </p:txBody>
      </p:sp>
      <p:sp>
        <p:nvSpPr>
          <p:cNvPr id="21507"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8" name="Placeholder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numCol="1" anchor="t" anchorCtr="0" compatLnSpc="1">
            <a:prstTxWarp prst="textNoShape">
              <a:avLst/>
            </a:prstTxWarp>
          </a:bodyPr>
          <a:lstStyle/>
          <a:p>
            <a:pPr eaLnBrk="1" hangingPunct="1">
              <a:spcBef>
                <a:spcPct val="0"/>
              </a:spcBef>
            </a:pPr>
            <a:r>
              <a:rPr lang="hu-HU" altLang="en-US" dirty="0" smtClean="0"/>
              <a:t>Te egy Vöröskereszt alkalmazott vagy.</a:t>
            </a:r>
          </a:p>
          <a:p>
            <a:pPr eaLnBrk="1" hangingPunct="1">
              <a:spcBef>
                <a:spcPct val="0"/>
              </a:spcBef>
            </a:pPr>
            <a:r>
              <a:rPr lang="hu-HU" altLang="en-US" dirty="0" smtClean="0"/>
              <a:t>Amennyiben</a:t>
            </a:r>
            <a:r>
              <a:rPr lang="hu-HU" altLang="en-US" baseline="0" dirty="0" smtClean="0"/>
              <a:t> aggódsz az árvizek miatt, felmerülhet benned, hogy van-e bármi amit tehetnél mielőtt az árvíz bekövetkezik?</a:t>
            </a:r>
          </a:p>
          <a:p>
            <a:pPr eaLnBrk="1" hangingPunct="1">
              <a:spcBef>
                <a:spcPct val="0"/>
              </a:spcBef>
            </a:pPr>
            <a:endParaRPr lang="hu-HU" altLang="en-US" baseline="0" dirty="0" smtClean="0"/>
          </a:p>
          <a:p>
            <a:pPr marL="228600" indent="-228600" eaLnBrk="1" hangingPunct="1">
              <a:spcBef>
                <a:spcPct val="0"/>
              </a:spcBef>
              <a:buAutoNum type="arabicPeriod"/>
            </a:pPr>
            <a:r>
              <a:rPr lang="hu-HU" altLang="en-US" baseline="0" dirty="0" smtClean="0"/>
              <a:t>kattintás: Igen. Felkészülhetsz az árvízre, de ez egy babszemedbe fog kerülni. Csak az esős időszak előtt van lehetőséged az árvizekre felkészülni, ezért a kockával dobás előtt fel kell állnod.</a:t>
            </a:r>
          </a:p>
          <a:p>
            <a:pPr marL="228600" indent="-228600" eaLnBrk="1" hangingPunct="1">
              <a:spcBef>
                <a:spcPct val="0"/>
              </a:spcBef>
              <a:buAutoNum type="arabicPeriod"/>
            </a:pPr>
            <a:r>
              <a:rPr lang="hu-HU" altLang="en-US" baseline="0" dirty="0" smtClean="0"/>
              <a:t>Kattintás: Ha nem szeretnél felkészülni az árvízre, nem kell fizetned semmit, és ülve maradhatsz.</a:t>
            </a:r>
            <a:endParaRPr lang="hu-HU"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9BC4A9B2-F0E8-4A41-9EAE-9769AB539D40}" type="slidenum">
              <a:rPr lang="en-US" altLang="en-US" smtClean="0">
                <a:latin typeface="Arial" charset="0"/>
              </a:rPr>
              <a:pPr eaLnBrk="1" hangingPunct="1">
                <a:spcBef>
                  <a:spcPct val="0"/>
                </a:spcBef>
              </a:pPr>
              <a:t>6</a:t>
            </a:fld>
            <a:endParaRPr lang="en-US" altLang="en-US" smtClean="0">
              <a:latin typeface="Arial" charset="0"/>
            </a:endParaRPr>
          </a:p>
        </p:txBody>
      </p:sp>
      <p:sp>
        <p:nvSpPr>
          <p:cNvPr id="22531"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2"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Az ábrán látható</a:t>
            </a:r>
            <a:r>
              <a:rPr lang="hu-HU" altLang="en-US" baseline="0" dirty="0" smtClean="0"/>
              <a:t> a katasztrófára való előkészület – sátrak elhelyezése?</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E8109CC4-CA0C-429E-A903-A7E7A20B7704}" type="slidenum">
              <a:rPr lang="en-US" altLang="en-US" smtClean="0">
                <a:latin typeface="Arial" charset="0"/>
              </a:rPr>
              <a:pPr eaLnBrk="1" hangingPunct="1">
                <a:spcBef>
                  <a:spcPct val="0"/>
                </a:spcBef>
              </a:pPr>
              <a:t>7</a:t>
            </a:fld>
            <a:endParaRPr lang="en-US" altLang="en-US" smtClean="0">
              <a:latin typeface="Arial" charset="0"/>
            </a:endParaRPr>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nl-NL"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B3D4C3A3-8A59-41D3-BDDE-3BC478B9C47E}" type="slidenum">
              <a:rPr lang="en-US" altLang="en-US" smtClean="0">
                <a:latin typeface="Arial" charset="0"/>
              </a:rPr>
              <a:pPr eaLnBrk="1" hangingPunct="1">
                <a:spcBef>
                  <a:spcPct val="0"/>
                </a:spcBef>
              </a:pPr>
              <a:t>8</a:t>
            </a:fld>
            <a:endParaRPr lang="en-US" altLang="en-US" smtClean="0">
              <a:latin typeface="Arial" charset="0"/>
            </a:endParaRPr>
          </a:p>
        </p:txBody>
      </p:sp>
      <p:sp>
        <p:nvSpPr>
          <p:cNvPr id="24579"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hu-HU" altLang="en-US" dirty="0" smtClean="0"/>
              <a:t>Az első dobást követően, kérjünk</a:t>
            </a:r>
            <a:r>
              <a:rPr lang="hu-HU" altLang="en-US" baseline="0" dirty="0" smtClean="0"/>
              <a:t> meg mindenkit, hogy elemezze ki mi történt. Keressünk olyan embereket, akik hiába cselekedte</a:t>
            </a:r>
            <a:r>
              <a:rPr lang="en-US" altLang="en-US" baseline="0" dirty="0" smtClean="0"/>
              <a:t>k</a:t>
            </a:r>
            <a:r>
              <a:rPr lang="hu-HU" altLang="en-US" baseline="0" dirty="0" smtClean="0"/>
              <a:t> (elpazarolta az adományozók pénzét!), </a:t>
            </a:r>
            <a:r>
              <a:rPr lang="en-US" altLang="en-US" baseline="0" dirty="0" err="1" smtClean="0"/>
              <a:t>illetve</a:t>
            </a:r>
            <a:r>
              <a:rPr lang="en-US" altLang="en-US" baseline="0" dirty="0" smtClean="0"/>
              <a:t> </a:t>
            </a:r>
            <a:r>
              <a:rPr lang="en-US" altLang="en-US" baseline="0" dirty="0" err="1" smtClean="0"/>
              <a:t>olyanokat</a:t>
            </a:r>
            <a:r>
              <a:rPr lang="en-US" altLang="en-US" baseline="0" dirty="0" smtClean="0"/>
              <a:t>, </a:t>
            </a:r>
            <a:r>
              <a:rPr lang="hu-HU" altLang="en-US" baseline="0" dirty="0" smtClean="0"/>
              <a:t>akik felkészültek az árvízre és ez valóban bekövetkezett (hős vagy!), illetve akik nem készültek fel rá, azonban bekövetkezett az árvíz (rengeteget kellett fizetni). Kérjük meg őket mondják el mi történt velük, így a többiek okulhatnak belőle. </a:t>
            </a:r>
            <a:endParaRPr lang="en-US" altLang="en-US" baseline="0" dirty="0" smtClean="0"/>
          </a:p>
          <a:p>
            <a:pPr eaLnBrk="1" hangingPunct="1">
              <a:spcBef>
                <a:spcPct val="0"/>
              </a:spcBef>
            </a:pPr>
            <a:endParaRPr lang="en-US" altLang="en-US"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nl-NL" altLang="en-US" dirty="0" smtClean="0"/>
              <a:t>Gyakorlati</a:t>
            </a:r>
            <a:r>
              <a:rPr lang="nl-NL" altLang="en-US" baseline="0" dirty="0" smtClean="0"/>
              <a:t> körök száma tetszőleges, a végén mindenki visszakapja a babjait. A valódi játék elkezdődhet, mutassuk meg az ajándékokat… (részleteket lásd a leírásban)</a:t>
            </a:r>
            <a:endParaRPr lang="hu-HU" altLang="en-US" baseline="0" dirty="0" smtClean="0"/>
          </a:p>
          <a:p>
            <a:pPr eaLnBrk="1" hangingPunct="1">
              <a:spcBef>
                <a:spcPct val="0"/>
              </a:spcBef>
            </a:pPr>
            <a:endParaRPr lang="hu-HU" altLang="ja-JP" baseline="0" dirty="0" smtClean="0"/>
          </a:p>
          <a:p>
            <a:pPr eaLnBrk="1" hangingPunct="1">
              <a:spcBef>
                <a:spcPct val="0"/>
              </a:spcBef>
            </a:pPr>
            <a:r>
              <a:rPr lang="hu-HU" altLang="ja-JP" baseline="0" dirty="0" smtClean="0"/>
              <a:t>Ezt követően kérdezzük meg a játékosokat, hogy ki szeretné tudni mi volt a pohár előtt, még mielőtt döntést kellett hozniuk azt illetően, hogy felkészülnek vagy sem? Várhatóan mindenki igennel válaszol.</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pitchFamily="34" charset="-128"/>
              </a:defRPr>
            </a:lvl1pPr>
            <a:lvl2pPr marL="742950" indent="-285750" eaLnBrk="0" hangingPunct="0">
              <a:spcBef>
                <a:spcPct val="30000"/>
              </a:spcBef>
              <a:defRPr sz="1200">
                <a:solidFill>
                  <a:schemeClr val="tx1"/>
                </a:solidFill>
                <a:latin typeface="Calibri" charset="0"/>
                <a:ea typeface="MS PGothic" pitchFamily="34" charset="-128"/>
              </a:defRPr>
            </a:lvl2pPr>
            <a:lvl3pPr marL="1143000" indent="-228600" eaLnBrk="0" hangingPunct="0">
              <a:spcBef>
                <a:spcPct val="30000"/>
              </a:spcBef>
              <a:defRPr sz="1200">
                <a:solidFill>
                  <a:schemeClr val="tx1"/>
                </a:solidFill>
                <a:latin typeface="Calibri" charset="0"/>
                <a:ea typeface="MS PGothic" pitchFamily="34" charset="-128"/>
              </a:defRPr>
            </a:lvl3pPr>
            <a:lvl4pPr marL="1600200" indent="-228600" eaLnBrk="0" hangingPunct="0">
              <a:spcBef>
                <a:spcPct val="30000"/>
              </a:spcBef>
              <a:defRPr sz="1200">
                <a:solidFill>
                  <a:schemeClr val="tx1"/>
                </a:solidFill>
                <a:latin typeface="Calibri" charset="0"/>
                <a:ea typeface="MS PGothic" pitchFamily="34" charset="-128"/>
              </a:defRPr>
            </a:lvl4pPr>
            <a:lvl5pPr marL="2057400" indent="-228600" eaLnBrk="0" hangingPunct="0">
              <a:spcBef>
                <a:spcPct val="30000"/>
              </a:spcBef>
              <a:defRPr sz="1200">
                <a:solidFill>
                  <a:schemeClr val="tx1"/>
                </a:solidFill>
                <a:latin typeface="Calibri"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pitchFamily="34" charset="-128"/>
              </a:defRPr>
            </a:lvl9pPr>
          </a:lstStyle>
          <a:p>
            <a:pPr eaLnBrk="1" hangingPunct="1">
              <a:spcBef>
                <a:spcPct val="0"/>
              </a:spcBef>
            </a:pPr>
            <a:fld id="{F5F1BCAF-71B0-4208-B480-917074C17675}" type="slidenum">
              <a:rPr lang="en-US" altLang="en-US" smtClean="0">
                <a:latin typeface="Arial" charset="0"/>
              </a:rPr>
              <a:pPr eaLnBrk="1" hangingPunct="1">
                <a:spcBef>
                  <a:spcPct val="0"/>
                </a:spcBef>
              </a:pPr>
              <a:t>9</a:t>
            </a:fld>
            <a:endParaRPr lang="en-US" altLang="en-US" smtClean="0">
              <a:latin typeface="Arial" charset="0"/>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nl-NL"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7B93ED-6C56-4B5A-9108-3208E17AE5BB}"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B67A0-D80B-41F1-8BDE-05952B9F84B1}" type="slidenum">
              <a:rPr lang="en-US"/>
              <a:pPr>
                <a:defRPr/>
              </a:pPr>
              <a:t>‹#›</a:t>
            </a:fld>
            <a:endParaRPr lang="en-US"/>
          </a:p>
        </p:txBody>
      </p:sp>
    </p:spTree>
    <p:extLst>
      <p:ext uri="{BB962C8B-B14F-4D97-AF65-F5344CB8AC3E}">
        <p14:creationId xmlns:p14="http://schemas.microsoft.com/office/powerpoint/2010/main" xmlns="" val="234123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7794AB-81A8-46A7-9AC6-231E16CFB5D6}"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5463A-D38C-4C7E-9947-367ED87B9CAC}" type="slidenum">
              <a:rPr lang="en-US"/>
              <a:pPr>
                <a:defRPr/>
              </a:pPr>
              <a:t>‹#›</a:t>
            </a:fld>
            <a:endParaRPr lang="en-US"/>
          </a:p>
        </p:txBody>
      </p:sp>
    </p:spTree>
    <p:extLst>
      <p:ext uri="{BB962C8B-B14F-4D97-AF65-F5344CB8AC3E}">
        <p14:creationId xmlns:p14="http://schemas.microsoft.com/office/powerpoint/2010/main" xmlns="" val="26488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0866E0-ABEF-4F7A-A41A-11ED7F09A051}"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C36EB-6356-4344-A811-6990A456E6B2}" type="slidenum">
              <a:rPr lang="en-US"/>
              <a:pPr>
                <a:defRPr/>
              </a:pPr>
              <a:t>‹#›</a:t>
            </a:fld>
            <a:endParaRPr lang="en-US"/>
          </a:p>
        </p:txBody>
      </p:sp>
    </p:spTree>
    <p:extLst>
      <p:ext uri="{BB962C8B-B14F-4D97-AF65-F5344CB8AC3E}">
        <p14:creationId xmlns:p14="http://schemas.microsoft.com/office/powerpoint/2010/main" xmlns="" val="403861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9B8624-F973-452E-81A6-5085642F2432}"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417CE8-2F39-4DC1-80D3-754B77058D82}" type="slidenum">
              <a:rPr lang="en-US"/>
              <a:pPr>
                <a:defRPr/>
              </a:pPr>
              <a:t>‹#›</a:t>
            </a:fld>
            <a:endParaRPr lang="en-US"/>
          </a:p>
        </p:txBody>
      </p:sp>
    </p:spTree>
    <p:extLst>
      <p:ext uri="{BB962C8B-B14F-4D97-AF65-F5344CB8AC3E}">
        <p14:creationId xmlns:p14="http://schemas.microsoft.com/office/powerpoint/2010/main" xmlns="" val="24627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8824B4-8580-4781-BFFA-08F44C45E68F}"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9FEFE-1CCB-4FB6-BEA0-354AD418F0BD}" type="slidenum">
              <a:rPr lang="en-US"/>
              <a:pPr>
                <a:defRPr/>
              </a:pPr>
              <a:t>‹#›</a:t>
            </a:fld>
            <a:endParaRPr lang="en-US"/>
          </a:p>
        </p:txBody>
      </p:sp>
    </p:spTree>
    <p:extLst>
      <p:ext uri="{BB962C8B-B14F-4D97-AF65-F5344CB8AC3E}">
        <p14:creationId xmlns:p14="http://schemas.microsoft.com/office/powerpoint/2010/main" xmlns="" val="176862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1280F0-22E0-4219-B867-0FEF1545AC3D}"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F8C9E1-3F63-4B62-9B5B-ED16F5AFCCAA}" type="slidenum">
              <a:rPr lang="en-US"/>
              <a:pPr>
                <a:defRPr/>
              </a:pPr>
              <a:t>‹#›</a:t>
            </a:fld>
            <a:endParaRPr lang="en-US"/>
          </a:p>
        </p:txBody>
      </p:sp>
    </p:spTree>
    <p:extLst>
      <p:ext uri="{BB962C8B-B14F-4D97-AF65-F5344CB8AC3E}">
        <p14:creationId xmlns:p14="http://schemas.microsoft.com/office/powerpoint/2010/main" xmlns="" val="29029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B16396-CEA4-4E61-8D56-D670FDE35600}" type="datetimeFigureOut">
              <a:rPr lang="en-US"/>
              <a:pPr>
                <a:defRPr/>
              </a:pPr>
              <a:t>7/14/2014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995F3C-17D8-44C4-B6CB-80A939E50767}" type="slidenum">
              <a:rPr lang="en-US"/>
              <a:pPr>
                <a:defRPr/>
              </a:pPr>
              <a:t>‹#›</a:t>
            </a:fld>
            <a:endParaRPr lang="en-US"/>
          </a:p>
        </p:txBody>
      </p:sp>
    </p:spTree>
    <p:extLst>
      <p:ext uri="{BB962C8B-B14F-4D97-AF65-F5344CB8AC3E}">
        <p14:creationId xmlns:p14="http://schemas.microsoft.com/office/powerpoint/2010/main" xmlns="" val="35580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DC303A-C0B4-421B-B1F2-F241F7852927}" type="datetimeFigureOut">
              <a:rPr lang="en-US"/>
              <a:pPr>
                <a:defRPr/>
              </a:pPr>
              <a:t>7/14/2014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53E4C5-F1CA-45C0-9783-5A668D70D495}" type="slidenum">
              <a:rPr lang="en-US"/>
              <a:pPr>
                <a:defRPr/>
              </a:pPr>
              <a:t>‹#›</a:t>
            </a:fld>
            <a:endParaRPr lang="en-US"/>
          </a:p>
        </p:txBody>
      </p:sp>
    </p:spTree>
    <p:extLst>
      <p:ext uri="{BB962C8B-B14F-4D97-AF65-F5344CB8AC3E}">
        <p14:creationId xmlns:p14="http://schemas.microsoft.com/office/powerpoint/2010/main" xmlns="" val="133491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1FC287-10FB-4F11-9B99-575B3B31D676}" type="datetimeFigureOut">
              <a:rPr lang="en-US"/>
              <a:pPr>
                <a:defRPr/>
              </a:pPr>
              <a:t>7/14/2014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0880F1-3F54-4D79-82A8-2F93BD050C6E}" type="slidenum">
              <a:rPr lang="en-US"/>
              <a:pPr>
                <a:defRPr/>
              </a:pPr>
              <a:t>‹#›</a:t>
            </a:fld>
            <a:endParaRPr lang="en-US"/>
          </a:p>
        </p:txBody>
      </p:sp>
    </p:spTree>
    <p:extLst>
      <p:ext uri="{BB962C8B-B14F-4D97-AF65-F5344CB8AC3E}">
        <p14:creationId xmlns:p14="http://schemas.microsoft.com/office/powerpoint/2010/main" xmlns="" val="244180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F06FFB-7FA7-4E54-AAA0-50B7999069DD}"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EFF7A-B55E-4943-94AD-D3EE6007F6E2}" type="slidenum">
              <a:rPr lang="en-US"/>
              <a:pPr>
                <a:defRPr/>
              </a:pPr>
              <a:t>‹#›</a:t>
            </a:fld>
            <a:endParaRPr lang="en-US"/>
          </a:p>
        </p:txBody>
      </p:sp>
    </p:spTree>
    <p:extLst>
      <p:ext uri="{BB962C8B-B14F-4D97-AF65-F5344CB8AC3E}">
        <p14:creationId xmlns:p14="http://schemas.microsoft.com/office/powerpoint/2010/main" xmlns="" val="350230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53ABBF-1A22-4160-8525-0D7452615110}"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D1E018-ABCD-4C35-B65B-7ACF27967F53}" type="slidenum">
              <a:rPr lang="en-US"/>
              <a:pPr>
                <a:defRPr/>
              </a:pPr>
              <a:t>‹#›</a:t>
            </a:fld>
            <a:endParaRPr lang="en-US"/>
          </a:p>
        </p:txBody>
      </p:sp>
    </p:spTree>
    <p:extLst>
      <p:ext uri="{BB962C8B-B14F-4D97-AF65-F5344CB8AC3E}">
        <p14:creationId xmlns:p14="http://schemas.microsoft.com/office/powerpoint/2010/main" xmlns="" val="286904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3340C7E5-C7A5-484C-BF6B-8A51EC199C18}" type="datetimeFigureOut">
              <a:rPr lang="en-US"/>
              <a:pPr>
                <a:defRPr/>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E566C23-5CF1-4690-B653-A48BC8732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rystal ball - RC hat"/>
          <p:cNvPicPr>
            <a:picLocks noChangeAspect="1" noChangeArrowheads="1"/>
          </p:cNvPicPr>
          <p:nvPr/>
        </p:nvPicPr>
        <p:blipFill>
          <a:blip r:embed="rId3">
            <a:extLst>
              <a:ext uri="{28A0092B-C50C-407E-A947-70E740481C1C}">
                <a14:useLocalDpi xmlns:a14="http://schemas.microsoft.com/office/drawing/2010/main" xmlns="" val="0"/>
              </a:ext>
            </a:extLst>
          </a:blip>
          <a:srcRect t="6606" b="8257"/>
          <a:stretch>
            <a:fillRect/>
          </a:stretch>
        </p:blipFill>
        <p:spPr bwMode="auto">
          <a:xfrm>
            <a:off x="2057400" y="1477963"/>
            <a:ext cx="5029200" cy="332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TextBox 21"/>
          <p:cNvSpPr txBox="1">
            <a:spLocks noChangeArrowheads="1"/>
          </p:cNvSpPr>
          <p:nvPr/>
        </p:nvSpPr>
        <p:spPr bwMode="auto">
          <a:xfrm>
            <a:off x="1309688" y="6186488"/>
            <a:ext cx="64293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5" rIns="91414" bIns="45705">
            <a:spAutoFit/>
          </a:bodyPr>
          <a:lstStyle>
            <a:lvl1pPr defTabSz="457200">
              <a:defRPr sz="2400">
                <a:solidFill>
                  <a:schemeClr val="tx1"/>
                </a:solidFill>
                <a:latin typeface="Arial" charset="0"/>
                <a:ea typeface="ＭＳ Ｐゴシック" charset="0"/>
                <a:cs typeface="ＭＳ Ｐゴシック" charset="0"/>
              </a:defRPr>
            </a:lvl1pPr>
            <a:lvl2pPr marL="37582475" indent="-37468175" defTabSz="457200">
              <a:defRPr sz="2400">
                <a:solidFill>
                  <a:schemeClr val="tx1"/>
                </a:solidFill>
                <a:latin typeface="Arial" charset="0"/>
                <a:ea typeface="ＭＳ Ｐゴシック" charset="0"/>
              </a:defRPr>
            </a:lvl2pPr>
            <a:lvl3pPr marL="114300" indent="46310550" defTabSz="457200">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marL="30310138" indent="-43846750" defTabSz="457200">
              <a:defRPr sz="2400">
                <a:solidFill>
                  <a:schemeClr val="tx1"/>
                </a:solidFill>
                <a:latin typeface="Arial" charset="0"/>
                <a:ea typeface="ＭＳ Ｐゴシック" charset="0"/>
              </a:defRPr>
            </a:lvl5pPr>
            <a:lvl6pPr marL="30767338" indent="-43846750" eaLnBrk="0" fontAlgn="base" hangingPunct="0">
              <a:spcBef>
                <a:spcPct val="0"/>
              </a:spcBef>
              <a:spcAft>
                <a:spcPct val="0"/>
              </a:spcAft>
              <a:defRPr sz="2400">
                <a:solidFill>
                  <a:schemeClr val="tx1"/>
                </a:solidFill>
                <a:latin typeface="Arial" charset="0"/>
                <a:ea typeface="ＭＳ Ｐゴシック" charset="0"/>
              </a:defRPr>
            </a:lvl6pPr>
            <a:lvl7pPr marL="31224538" indent="-43846750" eaLnBrk="0" fontAlgn="base" hangingPunct="0">
              <a:spcBef>
                <a:spcPct val="0"/>
              </a:spcBef>
              <a:spcAft>
                <a:spcPct val="0"/>
              </a:spcAft>
              <a:defRPr sz="2400">
                <a:solidFill>
                  <a:schemeClr val="tx1"/>
                </a:solidFill>
                <a:latin typeface="Arial" charset="0"/>
                <a:ea typeface="ＭＳ Ｐゴシック" charset="0"/>
              </a:defRPr>
            </a:lvl7pPr>
            <a:lvl8pPr marL="31681738" indent="-43846750" eaLnBrk="0" fontAlgn="base" hangingPunct="0">
              <a:spcBef>
                <a:spcPct val="0"/>
              </a:spcBef>
              <a:spcAft>
                <a:spcPct val="0"/>
              </a:spcAft>
              <a:defRPr sz="2400">
                <a:solidFill>
                  <a:schemeClr val="tx1"/>
                </a:solidFill>
                <a:latin typeface="Arial" charset="0"/>
                <a:ea typeface="ＭＳ Ｐゴシック" charset="0"/>
              </a:defRPr>
            </a:lvl8pPr>
            <a:lvl9pPr marL="32138938" indent="-43846750" eaLnBrk="0" fontAlgn="base" hangingPunct="0">
              <a:spcBef>
                <a:spcPct val="0"/>
              </a:spcBef>
              <a:spcAft>
                <a:spcPct val="0"/>
              </a:spcAft>
              <a:defRPr sz="2400">
                <a:solidFill>
                  <a:schemeClr val="tx1"/>
                </a:solidFill>
                <a:latin typeface="Arial" charset="0"/>
                <a:ea typeface="ＭＳ Ｐゴシック" charset="0"/>
              </a:defRPr>
            </a:lvl9pPr>
          </a:lstStyle>
          <a:p>
            <a:pPr lvl="1" algn="r" fontAlgn="auto">
              <a:spcBef>
                <a:spcPts val="0"/>
              </a:spcBef>
              <a:spcAft>
                <a:spcPts val="0"/>
              </a:spcAft>
              <a:defRPr/>
            </a:pPr>
            <a:r>
              <a:rPr lang="en-US" sz="1600" i="1" dirty="0" smtClean="0">
                <a:solidFill>
                  <a:schemeClr val="bg1">
                    <a:lumMod val="50000"/>
                  </a:schemeClr>
                </a:solidFill>
                <a:latin typeface="Helvetica" charset="0"/>
                <a:cs typeface="Helvetica" charset="0"/>
              </a:rPr>
              <a:t>by Pablo </a:t>
            </a:r>
            <a:r>
              <a:rPr lang="en-US" sz="1600" i="1" dirty="0">
                <a:solidFill>
                  <a:schemeClr val="bg1">
                    <a:lumMod val="50000"/>
                  </a:schemeClr>
                </a:solidFill>
                <a:latin typeface="Helvetica" charset="0"/>
                <a:cs typeface="Helvetica" charset="0"/>
              </a:rPr>
              <a:t>Suarez </a:t>
            </a:r>
            <a:endParaRPr lang="en-US" altLang="ja-JP" sz="1600" i="1" dirty="0">
              <a:solidFill>
                <a:schemeClr val="bg1">
                  <a:lumMod val="50000"/>
                </a:schemeClr>
              </a:solidFill>
              <a:latin typeface="Helvetica" charset="0"/>
              <a:cs typeface="Helvetica" charset="0"/>
            </a:endParaRPr>
          </a:p>
          <a:p>
            <a:pPr algn="r" fontAlgn="auto">
              <a:spcBef>
                <a:spcPts val="0"/>
              </a:spcBef>
              <a:spcAft>
                <a:spcPts val="0"/>
              </a:spcAft>
              <a:defRPr/>
            </a:pPr>
            <a:r>
              <a:rPr lang="en-US" altLang="ja-JP" sz="1600" i="1" dirty="0" smtClean="0">
                <a:solidFill>
                  <a:schemeClr val="bg1">
                    <a:lumMod val="50000"/>
                  </a:schemeClr>
                </a:solidFill>
                <a:latin typeface="Helvetica" charset="0"/>
                <a:cs typeface="Helvetica" charset="0"/>
              </a:rPr>
              <a:t>Red Cross / Red Crescent Climate Centre</a:t>
            </a:r>
            <a:endParaRPr lang="en-US" sz="1600" i="1" dirty="0">
              <a:solidFill>
                <a:schemeClr val="bg1">
                  <a:lumMod val="50000"/>
                </a:schemeClr>
              </a:solidFill>
              <a:latin typeface="Helvetica" charset="0"/>
              <a:cs typeface="Helvetica" charset="0"/>
            </a:endParaRPr>
          </a:p>
        </p:txBody>
      </p:sp>
      <p:pic>
        <p:nvPicPr>
          <p:cNvPr id="13" name="Picture 4" descr="ManyMaps"/>
          <p:cNvPicPr>
            <a:picLocks noChangeAspect="1" noChangeArrowheads="1"/>
          </p:cNvPicPr>
          <p:nvPr/>
        </p:nvPicPr>
        <p:blipFill>
          <a:blip r:embed="rId4">
            <a:extLst>
              <a:ext uri="{28A0092B-C50C-407E-A947-70E740481C1C}">
                <a14:useLocalDpi xmlns:a14="http://schemas.microsoft.com/office/drawing/2010/main" xmlns="" val="0"/>
              </a:ext>
            </a:extLst>
          </a:blip>
          <a:srcRect l="34285" t="9511" r="6233" b="28534"/>
          <a:stretch>
            <a:fillRect/>
          </a:stretch>
        </p:blipFill>
        <p:spPr bwMode="auto">
          <a:xfrm>
            <a:off x="1231900" y="3579813"/>
            <a:ext cx="6616700" cy="45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IFRC-Emblem-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30700" y="1771650"/>
            <a:ext cx="3778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 descr="escher_stair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52488" y="3579813"/>
            <a:ext cx="7620000" cy="455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7"/>
          <p:cNvSpPr>
            <a:spLocks noChangeArrowheads="1"/>
          </p:cNvSpPr>
          <p:nvPr/>
        </p:nvSpPr>
        <p:spPr bwMode="auto">
          <a:xfrm rot="19980000">
            <a:off x="1223691" y="2375000"/>
            <a:ext cx="6845848" cy="2769989"/>
          </a:xfrm>
          <a:prstGeom prst="rect">
            <a:avLst/>
          </a:prstGeom>
          <a:solidFill>
            <a:srgbClr val="FFFF99">
              <a:alpha val="58000"/>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fontAlgn="auto">
              <a:spcBef>
                <a:spcPts val="0"/>
              </a:spcBef>
              <a:spcAft>
                <a:spcPts val="0"/>
              </a:spcAft>
              <a:defRPr/>
            </a:pPr>
            <a:r>
              <a:rPr lang="en-GB" sz="7200" b="1" i="1" dirty="0">
                <a:solidFill>
                  <a:srgbClr val="BF0000"/>
                </a:solidFill>
                <a:latin typeface="Helvetica" charset="0"/>
                <a:ea typeface="+mn-ea"/>
              </a:rPr>
              <a:t> </a:t>
            </a:r>
            <a:r>
              <a:rPr lang="hu-HU" sz="7200" b="1" i="1" dirty="0" smtClean="0">
                <a:solidFill>
                  <a:srgbClr val="BF0000"/>
                </a:solidFill>
                <a:latin typeface="Helvetica" charset="0"/>
                <a:ea typeface="+mn-ea"/>
              </a:rPr>
              <a:t>RÉSZVÉTEL</a:t>
            </a:r>
            <a:r>
              <a:rPr lang="en-GB" sz="7200" b="1" i="1" dirty="0" smtClean="0">
                <a:solidFill>
                  <a:srgbClr val="BF0000"/>
                </a:solidFill>
                <a:latin typeface="Helvetica" charset="0"/>
                <a:ea typeface="+mn-ea"/>
              </a:rPr>
              <a:t>! </a:t>
            </a:r>
            <a:endParaRPr lang="en-GB" sz="5100" b="1" i="1" dirty="0">
              <a:solidFill>
                <a:schemeClr val="bg2"/>
              </a:solidFill>
              <a:latin typeface="Helvetica" charset="0"/>
              <a:ea typeface="+mn-ea"/>
            </a:endParaRPr>
          </a:p>
          <a:p>
            <a:pPr algn="ctr" fontAlgn="auto">
              <a:spcBef>
                <a:spcPts val="0"/>
              </a:spcBef>
              <a:spcAft>
                <a:spcPts val="0"/>
              </a:spcAft>
              <a:defRPr/>
            </a:pPr>
            <a:r>
              <a:rPr lang="en-GB" sz="5100" b="1" i="1" dirty="0" smtClean="0">
                <a:solidFill>
                  <a:schemeClr val="bg1">
                    <a:lumMod val="50000"/>
                  </a:schemeClr>
                </a:solidFill>
                <a:latin typeface="Helvetica" charset="0"/>
                <a:ea typeface="+mn-ea"/>
              </a:rPr>
              <a:t>(</a:t>
            </a:r>
            <a:r>
              <a:rPr lang="hu-HU" sz="5100" b="1" i="1" dirty="0" smtClean="0">
                <a:solidFill>
                  <a:schemeClr val="bg1">
                    <a:lumMod val="50000"/>
                  </a:schemeClr>
                </a:solidFill>
                <a:latin typeface="Helvetica" charset="0"/>
                <a:ea typeface="+mn-ea"/>
              </a:rPr>
              <a:t>ÖSSZEZAVARODÁS </a:t>
            </a:r>
            <a:br>
              <a:rPr lang="hu-HU" sz="5100" b="1" i="1" dirty="0" smtClean="0">
                <a:solidFill>
                  <a:schemeClr val="bg1">
                    <a:lumMod val="50000"/>
                  </a:schemeClr>
                </a:solidFill>
                <a:latin typeface="Helvetica" charset="0"/>
                <a:ea typeface="+mn-ea"/>
              </a:rPr>
            </a:br>
            <a:r>
              <a:rPr lang="hu-HU" sz="5100" b="1" i="1" dirty="0" smtClean="0">
                <a:solidFill>
                  <a:schemeClr val="bg1">
                    <a:lumMod val="50000"/>
                  </a:schemeClr>
                </a:solidFill>
                <a:latin typeface="Helvetica" charset="0"/>
                <a:ea typeface="+mn-ea"/>
              </a:rPr>
              <a:t>VÁRHATÓ</a:t>
            </a:r>
            <a:r>
              <a:rPr lang="en-GB" sz="5100" b="1" i="1" dirty="0" smtClean="0">
                <a:solidFill>
                  <a:schemeClr val="bg1">
                    <a:lumMod val="50000"/>
                  </a:schemeClr>
                </a:solidFill>
                <a:latin typeface="Helvetica" charset="0"/>
                <a:ea typeface="+mn-ea"/>
              </a:rPr>
              <a:t>)</a:t>
            </a:r>
            <a:endParaRPr lang="en-US" sz="7200" b="1" dirty="0">
              <a:solidFill>
                <a:schemeClr val="bg1">
                  <a:lumMod val="50000"/>
                </a:schemeClr>
              </a:solidFill>
              <a:latin typeface="Helvetica" charset="0"/>
              <a:ea typeface="+mn-ea"/>
            </a:endParaRPr>
          </a:p>
        </p:txBody>
      </p:sp>
      <p:sp>
        <p:nvSpPr>
          <p:cNvPr id="10" name="Rectangle 6"/>
          <p:cNvSpPr>
            <a:spLocks/>
          </p:cNvSpPr>
          <p:nvPr/>
        </p:nvSpPr>
        <p:spPr bwMode="auto">
          <a:xfrm>
            <a:off x="152400" y="228600"/>
            <a:ext cx="883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40639" bIns="0"/>
          <a:lstStyle/>
          <a:p>
            <a:pPr algn="ctr" fontAlgn="auto">
              <a:spcBef>
                <a:spcPts val="0"/>
              </a:spcBef>
              <a:spcAft>
                <a:spcPts val="0"/>
              </a:spcAft>
              <a:defRPr/>
            </a:pPr>
            <a:r>
              <a:rPr lang="hu-HU" sz="3600" b="1" smtClean="0">
                <a:solidFill>
                  <a:srgbClr val="DA0000"/>
                </a:solidFill>
                <a:latin typeface="Helvetica" charset="0"/>
                <a:ea typeface="+mn-ea"/>
                <a:cs typeface="Helvetica" charset="0"/>
              </a:rPr>
              <a:t>Az Előrejelzés Ára</a:t>
            </a:r>
            <a:endParaRPr lang="en-US" sz="3200" b="1" dirty="0">
              <a:solidFill>
                <a:schemeClr val="bg1">
                  <a:lumMod val="75000"/>
                </a:schemeClr>
              </a:solidFill>
              <a:latin typeface="Helvetica" charset="0"/>
              <a:ea typeface="+mn-ea"/>
              <a:cs typeface="Helvetica" charset="0"/>
            </a:endParaRPr>
          </a:p>
          <a:p>
            <a:pPr algn="ctr" fontAlgn="auto">
              <a:spcBef>
                <a:spcPts val="0"/>
              </a:spcBef>
              <a:spcAft>
                <a:spcPts val="0"/>
              </a:spcAft>
              <a:defRPr/>
            </a:pPr>
            <a:r>
              <a:rPr lang="hu-HU" sz="2400" b="1" dirty="0" smtClean="0">
                <a:solidFill>
                  <a:schemeClr val="bg1">
                    <a:lumMod val="75000"/>
                  </a:schemeClr>
                </a:solidFill>
                <a:latin typeface="Helvetica" charset="0"/>
                <a:ea typeface="+mn-ea"/>
                <a:cs typeface="Helvetica" charset="0"/>
              </a:rPr>
              <a:t>Egy játék információkról, döntésekről és következményekről</a:t>
            </a:r>
            <a:endParaRPr lang="en-US" dirty="0">
              <a:solidFill>
                <a:srgbClr val="DA0000"/>
              </a:solidFill>
              <a:latin typeface="Helvetica" charset="0"/>
              <a:ea typeface="+mn-ea"/>
              <a:cs typeface="Helvetica" charset="0"/>
              <a:sym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3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2513" y="971550"/>
            <a:ext cx="7786687" cy="2539157"/>
          </a:xfrm>
          <a:prstGeom prst="rect">
            <a:avLst/>
          </a:prstGeom>
        </p:spPr>
        <p:txBody>
          <a:bodyPr>
            <a:spAutoFit/>
          </a:bodyPr>
          <a:lstStyle/>
          <a:p>
            <a:pPr marL="342900" lvl="0" indent="-342900">
              <a:lnSpc>
                <a:spcPct val="150000"/>
              </a:lnSpc>
              <a:buAutoNum type="alphaUcPeriod"/>
            </a:pPr>
            <a:r>
              <a:rPr lang="en-US" b="1" dirty="0" err="1" smtClean="0"/>
              <a:t>Csapat</a:t>
            </a:r>
            <a:r>
              <a:rPr lang="en-US" b="1" dirty="0" smtClean="0"/>
              <a:t> </a:t>
            </a:r>
            <a:r>
              <a:rPr lang="en-US" b="1" dirty="0" err="1"/>
              <a:t>neve</a:t>
            </a:r>
            <a:r>
              <a:rPr lang="en-US" dirty="0"/>
              <a:t>: __________		</a:t>
            </a:r>
            <a:endParaRPr lang="hu-HU" dirty="0"/>
          </a:p>
          <a:p>
            <a:pPr marL="342900" lvl="0" indent="-342900">
              <a:lnSpc>
                <a:spcPct val="150000"/>
              </a:lnSpc>
              <a:buAutoNum type="alphaUcPeriod"/>
            </a:pPr>
            <a:r>
              <a:rPr lang="en-US" b="1" dirty="0" err="1" smtClean="0"/>
              <a:t>Nem</a:t>
            </a:r>
            <a:r>
              <a:rPr lang="en-US" dirty="0"/>
              <a:t>:  </a:t>
            </a:r>
            <a:r>
              <a:rPr lang="en-US" i="1" dirty="0" err="1"/>
              <a:t>Nő</a:t>
            </a:r>
            <a:r>
              <a:rPr lang="en-US" i="1" dirty="0"/>
              <a:t> / </a:t>
            </a:r>
            <a:r>
              <a:rPr lang="en-US" i="1" dirty="0" err="1" smtClean="0"/>
              <a:t>Férfi</a:t>
            </a:r>
            <a:endParaRPr lang="hu-HU" dirty="0" smtClean="0"/>
          </a:p>
          <a:p>
            <a:pPr marL="342900" lvl="0" indent="-342900">
              <a:lnSpc>
                <a:spcPct val="150000"/>
              </a:lnSpc>
              <a:buAutoNum type="alphaUcPeriod"/>
            </a:pPr>
            <a:r>
              <a:rPr lang="en-US" b="1" dirty="0" err="1" smtClean="0"/>
              <a:t>Hány</a:t>
            </a:r>
            <a:r>
              <a:rPr lang="en-US" b="1" dirty="0" smtClean="0"/>
              <a:t> </a:t>
            </a:r>
            <a:r>
              <a:rPr lang="en-US" b="1" dirty="0" err="1"/>
              <a:t>babbal</a:t>
            </a:r>
            <a:r>
              <a:rPr lang="en-US" b="1" dirty="0"/>
              <a:t> </a:t>
            </a:r>
            <a:r>
              <a:rPr lang="en-US" b="1" dirty="0" err="1"/>
              <a:t>járultál</a:t>
            </a:r>
            <a:r>
              <a:rPr lang="en-US" b="1" dirty="0"/>
              <a:t> </a:t>
            </a:r>
            <a:r>
              <a:rPr lang="en-US" b="1" dirty="0" err="1"/>
              <a:t>hozzá</a:t>
            </a:r>
            <a:r>
              <a:rPr lang="en-US" b="1" dirty="0"/>
              <a:t> </a:t>
            </a:r>
            <a:r>
              <a:rPr lang="en-US" b="1" dirty="0" err="1" smtClean="0"/>
              <a:t>az</a:t>
            </a:r>
            <a:r>
              <a:rPr lang="hu-HU" b="1" dirty="0" smtClean="0"/>
              <a:t> Előrejelzés</a:t>
            </a:r>
            <a:r>
              <a:rPr lang="en-US" b="1" dirty="0" smtClean="0"/>
              <a:t> </a:t>
            </a:r>
            <a:r>
              <a:rPr lang="en-US" b="1" dirty="0" err="1"/>
              <a:t>aukcióhoz</a:t>
            </a:r>
            <a:r>
              <a:rPr lang="en-US" b="1" dirty="0"/>
              <a:t>? </a:t>
            </a:r>
            <a:r>
              <a:rPr lang="en-US" dirty="0"/>
              <a:t> </a:t>
            </a:r>
            <a:r>
              <a:rPr lang="en-US" dirty="0" smtClean="0"/>
              <a:t>____________</a:t>
            </a:r>
            <a:endParaRPr lang="hu-HU" dirty="0" smtClean="0"/>
          </a:p>
          <a:p>
            <a:pPr marL="342900" lvl="0" indent="-342900">
              <a:lnSpc>
                <a:spcPct val="150000"/>
              </a:lnSpc>
              <a:buAutoNum type="alphaUcPeriod"/>
            </a:pPr>
            <a:r>
              <a:rPr lang="en-US" b="1" dirty="0" smtClean="0"/>
              <a:t>A </a:t>
            </a:r>
            <a:r>
              <a:rPr lang="en-US" b="1" dirty="0" err="1"/>
              <a:t>csapatod</a:t>
            </a:r>
            <a:r>
              <a:rPr lang="en-US" b="1" dirty="0"/>
              <a:t> </a:t>
            </a:r>
            <a:r>
              <a:rPr lang="en-US" b="1" dirty="0" err="1"/>
              <a:t>nyerte</a:t>
            </a:r>
            <a:r>
              <a:rPr lang="en-US" b="1" dirty="0"/>
              <a:t> </a:t>
            </a:r>
            <a:r>
              <a:rPr lang="en-US" b="1" dirty="0" err="1"/>
              <a:t>az</a:t>
            </a:r>
            <a:r>
              <a:rPr lang="en-US" b="1" dirty="0"/>
              <a:t> </a:t>
            </a:r>
            <a:r>
              <a:rPr lang="en-US" b="1" dirty="0" err="1"/>
              <a:t>Előrejelzés</a:t>
            </a:r>
            <a:r>
              <a:rPr lang="en-US" b="1" dirty="0"/>
              <a:t> </a:t>
            </a:r>
            <a:r>
              <a:rPr lang="en-US" b="1" dirty="0" err="1"/>
              <a:t>aukciót</a:t>
            </a:r>
            <a:r>
              <a:rPr lang="en-US" b="1" dirty="0"/>
              <a:t>?</a:t>
            </a:r>
            <a:r>
              <a:rPr lang="en-US" dirty="0"/>
              <a:t>   </a:t>
            </a:r>
            <a:r>
              <a:rPr lang="en-US" i="1" dirty="0" err="1"/>
              <a:t>Igen</a:t>
            </a:r>
            <a:r>
              <a:rPr lang="en-US" i="1" dirty="0"/>
              <a:t> / </a:t>
            </a:r>
            <a:r>
              <a:rPr lang="en-US" i="1" dirty="0" err="1"/>
              <a:t>Nem</a:t>
            </a:r>
            <a:endParaRPr lang="hu-HU" dirty="0"/>
          </a:p>
          <a:p>
            <a:pPr fontAlgn="auto">
              <a:spcBef>
                <a:spcPts val="0"/>
              </a:spcBef>
              <a:spcAft>
                <a:spcPts val="1800"/>
              </a:spcAft>
              <a:defRPr/>
            </a:pPr>
            <a:endParaRPr lang="en-US" i="1" dirty="0">
              <a:latin typeface="Times New Roman"/>
              <a:ea typeface="+mn-ea"/>
              <a:cs typeface="Times New Roman"/>
            </a:endParaRPr>
          </a:p>
          <a:p>
            <a:pPr fontAlgn="auto">
              <a:spcBef>
                <a:spcPts val="0"/>
              </a:spcBef>
              <a:spcAft>
                <a:spcPts val="1800"/>
              </a:spcAft>
              <a:defRPr/>
            </a:pPr>
            <a:endParaRPr lang="en-US" i="1" dirty="0">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44976" y="498475"/>
            <a:ext cx="8747125" cy="175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defRPr/>
            </a:pPr>
            <a:r>
              <a:rPr lang="hu-HU" sz="3000" b="1" dirty="0" smtClean="0">
                <a:solidFill>
                  <a:srgbClr val="BC0204"/>
                </a:solidFill>
                <a:latin typeface="Helvetica" charset="0"/>
                <a:cs typeface="Helvetica" charset="0"/>
              </a:rPr>
              <a:t>AUKCIÓ KATASZTRÓFA KOCKÁZATOK CSÖKKENTÉSÉRE</a:t>
            </a:r>
            <a:r>
              <a:rPr lang="en-US" sz="3000" b="1" dirty="0" smtClean="0">
                <a:solidFill>
                  <a:srgbClr val="BC0204"/>
                </a:solidFill>
                <a:latin typeface="Helvetica" charset="0"/>
                <a:cs typeface="Helvetica" charset="0"/>
              </a:rPr>
              <a:t> (KKCS)</a:t>
            </a:r>
            <a:endParaRPr lang="hu-HU" sz="3000" b="1" dirty="0" smtClean="0">
              <a:solidFill>
                <a:srgbClr val="BC0204"/>
              </a:solidFill>
              <a:latin typeface="Helvetica" charset="0"/>
              <a:cs typeface="Helvetica" charset="0"/>
            </a:endParaRPr>
          </a:p>
          <a:p>
            <a:pPr algn="ctr" fontAlgn="auto">
              <a:spcBef>
                <a:spcPts val="0"/>
              </a:spcBef>
              <a:spcAft>
                <a:spcPts val="0"/>
              </a:spcAft>
              <a:defRPr/>
            </a:pPr>
            <a:r>
              <a:rPr lang="hu-HU" b="1" dirty="0" smtClean="0">
                <a:solidFill>
                  <a:schemeClr val="bg1">
                    <a:lumMod val="50000"/>
                  </a:schemeClr>
                </a:solidFill>
              </a:rPr>
              <a:t>Egyetlen csapat csökkentheti a jövőben esetleg bekövetkező katasztrófák hatását</a:t>
            </a:r>
            <a:endParaRPr lang="en-US" sz="1800" dirty="0">
              <a:ea typeface="Helvetica" charset="0"/>
              <a:cs typeface="Helvetica" charset="0"/>
            </a:endParaRPr>
          </a:p>
        </p:txBody>
      </p:sp>
      <p:sp>
        <p:nvSpPr>
          <p:cNvPr id="4" name="Text Box 2"/>
          <p:cNvSpPr txBox="1">
            <a:spLocks noChangeArrowheads="1"/>
          </p:cNvSpPr>
          <p:nvPr/>
        </p:nvSpPr>
        <p:spPr bwMode="auto">
          <a:xfrm>
            <a:off x="263525" y="3519139"/>
            <a:ext cx="8582025" cy="1569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r>
              <a:rPr lang="en-US" b="1" dirty="0" smtClean="0">
                <a:solidFill>
                  <a:schemeClr val="bg1">
                    <a:lumMod val="50000"/>
                  </a:schemeClr>
                </a:solidFill>
              </a:rPr>
              <a:t>A </a:t>
            </a:r>
            <a:r>
              <a:rPr lang="en-US" b="1" dirty="0" err="1" smtClean="0">
                <a:solidFill>
                  <a:schemeClr val="bg1">
                    <a:lumMod val="50000"/>
                  </a:schemeClr>
                </a:solidFill>
              </a:rPr>
              <a:t>szabályok</a:t>
            </a:r>
            <a:r>
              <a:rPr lang="en-US" b="1" dirty="0" smtClean="0">
                <a:solidFill>
                  <a:schemeClr val="bg1">
                    <a:lumMod val="50000"/>
                  </a:schemeClr>
                </a:solidFill>
              </a:rPr>
              <a:t> </a:t>
            </a:r>
            <a:r>
              <a:rPr lang="en-US" b="1" dirty="0" err="1" smtClean="0">
                <a:solidFill>
                  <a:schemeClr val="bg1">
                    <a:lumMod val="50000"/>
                  </a:schemeClr>
                </a:solidFill>
              </a:rPr>
              <a:t>az</a:t>
            </a:r>
            <a:r>
              <a:rPr lang="en-US" b="1" dirty="0" smtClean="0">
                <a:solidFill>
                  <a:schemeClr val="bg1">
                    <a:lumMod val="50000"/>
                  </a:schemeClr>
                </a:solidFill>
              </a:rPr>
              <a:t> </a:t>
            </a:r>
            <a:r>
              <a:rPr lang="en-US" b="1" dirty="0" err="1" smtClean="0">
                <a:solidFill>
                  <a:schemeClr val="bg1">
                    <a:lumMod val="50000"/>
                  </a:schemeClr>
                </a:solidFill>
              </a:rPr>
              <a:t>Előrejelzés</a:t>
            </a:r>
            <a:r>
              <a:rPr lang="en-US" b="1" dirty="0" smtClean="0">
                <a:solidFill>
                  <a:schemeClr val="bg1">
                    <a:lumMod val="50000"/>
                  </a:schemeClr>
                </a:solidFill>
              </a:rPr>
              <a:t> </a:t>
            </a:r>
            <a:r>
              <a:rPr lang="en-US" b="1" dirty="0" err="1" smtClean="0">
                <a:solidFill>
                  <a:schemeClr val="bg1">
                    <a:lumMod val="50000"/>
                  </a:schemeClr>
                </a:solidFill>
              </a:rPr>
              <a:t>aukcióval</a:t>
            </a:r>
            <a:r>
              <a:rPr lang="en-US" b="1" dirty="0" smtClean="0">
                <a:solidFill>
                  <a:schemeClr val="bg1">
                    <a:lumMod val="50000"/>
                  </a:schemeClr>
                </a:solidFill>
              </a:rPr>
              <a:t> </a:t>
            </a:r>
            <a:r>
              <a:rPr lang="en-US" b="1" dirty="0" err="1" smtClean="0">
                <a:solidFill>
                  <a:schemeClr val="bg1">
                    <a:lumMod val="50000"/>
                  </a:schemeClr>
                </a:solidFill>
              </a:rPr>
              <a:t>megegyeznek</a:t>
            </a:r>
            <a:r>
              <a:rPr lang="en-US" b="1" dirty="0" smtClean="0">
                <a:solidFill>
                  <a:schemeClr val="bg1">
                    <a:lumMod val="50000"/>
                  </a:schemeClr>
                </a:solidFill>
              </a:rPr>
              <a:t> (</a:t>
            </a:r>
            <a:r>
              <a:rPr lang="en-US" b="1" dirty="0" err="1" smtClean="0">
                <a:solidFill>
                  <a:schemeClr val="bg1">
                    <a:lumMod val="50000"/>
                  </a:schemeClr>
                </a:solidFill>
              </a:rPr>
              <a:t>kivéve</a:t>
            </a:r>
            <a:r>
              <a:rPr lang="en-US" b="1" dirty="0" smtClean="0">
                <a:solidFill>
                  <a:schemeClr val="bg1">
                    <a:lumMod val="50000"/>
                  </a:schemeClr>
                </a:solidFill>
              </a:rPr>
              <a:t>, </a:t>
            </a:r>
            <a:r>
              <a:rPr lang="en-US" b="1" dirty="0" err="1" smtClean="0">
                <a:solidFill>
                  <a:schemeClr val="bg1">
                    <a:lumMod val="50000"/>
                  </a:schemeClr>
                </a:solidFill>
              </a:rPr>
              <a:t>hogy</a:t>
            </a:r>
            <a:r>
              <a:rPr lang="en-US" b="1" dirty="0" smtClean="0">
                <a:solidFill>
                  <a:schemeClr val="bg1">
                    <a:lumMod val="50000"/>
                  </a:schemeClr>
                </a:solidFill>
              </a:rPr>
              <a:t> </a:t>
            </a:r>
            <a:r>
              <a:rPr lang="en-US" b="1" dirty="0" err="1" smtClean="0">
                <a:solidFill>
                  <a:schemeClr val="bg1">
                    <a:lumMod val="50000"/>
                  </a:schemeClr>
                </a:solidFill>
              </a:rPr>
              <a:t>egyetlen</a:t>
            </a:r>
            <a:r>
              <a:rPr lang="en-US" b="1" dirty="0" smtClean="0">
                <a:solidFill>
                  <a:schemeClr val="bg1">
                    <a:lumMod val="50000"/>
                  </a:schemeClr>
                </a:solidFill>
              </a:rPr>
              <a:t> </a:t>
            </a:r>
            <a:r>
              <a:rPr lang="en-US" b="1" dirty="0" err="1" smtClean="0">
                <a:solidFill>
                  <a:schemeClr val="bg1">
                    <a:lumMod val="50000"/>
                  </a:schemeClr>
                </a:solidFill>
              </a:rPr>
              <a:t>nyertes</a:t>
            </a:r>
            <a:r>
              <a:rPr lang="en-US" b="1" dirty="0" smtClean="0">
                <a:solidFill>
                  <a:schemeClr val="bg1">
                    <a:lumMod val="50000"/>
                  </a:schemeClr>
                </a:solidFill>
              </a:rPr>
              <a:t> van).</a:t>
            </a:r>
          </a:p>
          <a:p>
            <a:pPr fontAlgn="auto">
              <a:spcBef>
                <a:spcPts val="0"/>
              </a:spcBef>
              <a:spcAft>
                <a:spcPts val="0"/>
              </a:spcAft>
              <a:buFont typeface="Arial" charset="0"/>
              <a:buNone/>
              <a:defRPr/>
            </a:pPr>
            <a:r>
              <a:rPr lang="hu-HU" b="1" dirty="0" smtClean="0">
                <a:solidFill>
                  <a:schemeClr val="bg1">
                    <a:lumMod val="50000"/>
                  </a:schemeClr>
                </a:solidFill>
              </a:rPr>
              <a:t>Döntsetek gyorsan és vigyétek a játékmesterhez a babszemeket!</a:t>
            </a:r>
            <a:endParaRPr lang="en-US" dirty="0">
              <a:solidFill>
                <a:schemeClr val="bg1">
                  <a:lumMod val="50000"/>
                </a:schemeClr>
              </a:solidFill>
            </a:endParaRPr>
          </a:p>
        </p:txBody>
      </p:sp>
      <p:grpSp>
        <p:nvGrpSpPr>
          <p:cNvPr id="3" name="Group 2"/>
          <p:cNvGrpSpPr>
            <a:grpSpLocks/>
          </p:cNvGrpSpPr>
          <p:nvPr/>
        </p:nvGrpSpPr>
        <p:grpSpPr bwMode="auto">
          <a:xfrm>
            <a:off x="20637" y="2335467"/>
            <a:ext cx="9067800" cy="4429078"/>
            <a:chOff x="312501" y="1212712"/>
            <a:chExt cx="9067799" cy="4428099"/>
          </a:xfrm>
        </p:grpSpPr>
        <p:sp>
          <p:nvSpPr>
            <p:cNvPr id="5" name="Text Box 2"/>
            <p:cNvSpPr txBox="1">
              <a:spLocks noChangeArrowheads="1"/>
            </p:cNvSpPr>
            <p:nvPr/>
          </p:nvSpPr>
          <p:spPr bwMode="auto">
            <a:xfrm>
              <a:off x="312501" y="3480711"/>
              <a:ext cx="9067799" cy="216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endParaRPr lang="en-US" b="1" dirty="0" smtClean="0">
                <a:solidFill>
                  <a:schemeClr val="bg1">
                    <a:lumMod val="50000"/>
                  </a:schemeClr>
                </a:solidFill>
              </a:endParaRPr>
            </a:p>
            <a:p>
              <a:pPr marL="0" indent="0" fontAlgn="auto">
                <a:spcBef>
                  <a:spcPct val="80000"/>
                </a:spcBef>
                <a:spcAft>
                  <a:spcPts val="0"/>
                </a:spcAft>
                <a:defRPr/>
              </a:pPr>
              <a:r>
                <a:rPr lang="en-US" i="1" u="sng" dirty="0" err="1" smtClean="0">
                  <a:solidFill>
                    <a:schemeClr val="bg1">
                      <a:lumMod val="50000"/>
                    </a:schemeClr>
                  </a:solidFill>
                </a:rPr>
                <a:t>Legjobb</a:t>
              </a:r>
              <a:r>
                <a:rPr lang="hu-HU" i="1" u="sng" dirty="0" smtClean="0">
                  <a:solidFill>
                    <a:schemeClr val="bg1">
                      <a:lumMod val="50000"/>
                    </a:schemeClr>
                  </a:solidFill>
                </a:rPr>
                <a:t> ajánlatot tevő csapat</a:t>
              </a:r>
              <a:r>
                <a:rPr lang="en-US" i="1" dirty="0" smtClean="0">
                  <a:solidFill>
                    <a:schemeClr val="bg1">
                      <a:lumMod val="50000"/>
                    </a:schemeClr>
                  </a:solidFill>
                </a:rPr>
                <a:t>: </a:t>
              </a:r>
              <a:r>
                <a:rPr lang="hu-HU" i="1" dirty="0" smtClean="0">
                  <a:solidFill>
                    <a:schemeClr val="bg1">
                      <a:lumMod val="50000"/>
                    </a:schemeClr>
                  </a:solidFill>
                </a:rPr>
                <a:t>A játékmester elveszi a babszemeket</a:t>
              </a:r>
              <a:r>
                <a:rPr lang="en-US" i="1" dirty="0" smtClean="0">
                  <a:solidFill>
                    <a:schemeClr val="bg1">
                      <a:lumMod val="50000"/>
                    </a:schemeClr>
                  </a:solidFill>
                </a:rPr>
                <a:t> </a:t>
              </a:r>
              <a:r>
                <a:rPr lang="en-US" i="1" dirty="0" err="1" smtClean="0">
                  <a:solidFill>
                    <a:schemeClr val="bg1">
                      <a:lumMod val="50000"/>
                    </a:schemeClr>
                  </a:solidFill>
                </a:rPr>
                <a:t>és</a:t>
              </a:r>
              <a:r>
                <a:rPr lang="en-US" i="1" dirty="0" smtClean="0">
                  <a:solidFill>
                    <a:schemeClr val="bg1">
                      <a:lumMod val="50000"/>
                    </a:schemeClr>
                  </a:solidFill>
                </a:rPr>
                <a:t> a </a:t>
              </a:r>
              <a:r>
                <a:rPr lang="en-US" i="1" dirty="0" err="1" smtClean="0">
                  <a:solidFill>
                    <a:schemeClr val="bg1">
                      <a:lumMod val="50000"/>
                    </a:schemeClr>
                  </a:solidFill>
                </a:rPr>
                <a:t>csapat</a:t>
              </a:r>
              <a:r>
                <a:rPr lang="en-US" i="1" dirty="0" smtClean="0">
                  <a:solidFill>
                    <a:schemeClr val="bg1">
                      <a:lumMod val="50000"/>
                    </a:schemeClr>
                  </a:solidFill>
                </a:rPr>
                <a:t> </a:t>
              </a:r>
              <a:r>
                <a:rPr lang="en-US" i="1" dirty="0" err="1" smtClean="0">
                  <a:solidFill>
                    <a:schemeClr val="bg1">
                      <a:lumMod val="50000"/>
                    </a:schemeClr>
                  </a:solidFill>
                </a:rPr>
                <a:t>megkapja</a:t>
              </a:r>
              <a:r>
                <a:rPr lang="en-US" i="1" dirty="0" smtClean="0">
                  <a:solidFill>
                    <a:schemeClr val="bg1">
                      <a:lumMod val="50000"/>
                    </a:schemeClr>
                  </a:solidFill>
                </a:rPr>
                <a:t> a KKCS </a:t>
              </a:r>
              <a:r>
                <a:rPr lang="en-US" i="1" dirty="0" err="1" smtClean="0">
                  <a:solidFill>
                    <a:schemeClr val="bg1">
                      <a:lumMod val="50000"/>
                    </a:schemeClr>
                  </a:solidFill>
                </a:rPr>
                <a:t>programot</a:t>
              </a:r>
              <a:r>
                <a:rPr lang="en-US" i="1" dirty="0" smtClean="0">
                  <a:solidFill>
                    <a:schemeClr val="bg1">
                      <a:lumMod val="50000"/>
                    </a:schemeClr>
                  </a:solidFill>
                </a:rPr>
                <a:t>.</a:t>
              </a:r>
            </a:p>
            <a:p>
              <a:pPr marL="0" indent="0" fontAlgn="auto">
                <a:spcBef>
                  <a:spcPct val="80000"/>
                </a:spcBef>
                <a:spcAft>
                  <a:spcPts val="0"/>
                </a:spcAft>
                <a:defRPr/>
              </a:pPr>
              <a:r>
                <a:rPr lang="hu-HU" i="1" u="sng" dirty="0" smtClean="0">
                  <a:solidFill>
                    <a:schemeClr val="bg1">
                      <a:lumMod val="50000"/>
                    </a:schemeClr>
                  </a:solidFill>
                </a:rPr>
                <a:t>Többi csapat</a:t>
              </a:r>
              <a:r>
                <a:rPr lang="en-US" i="1" dirty="0" smtClean="0">
                  <a:solidFill>
                    <a:schemeClr val="bg1">
                      <a:lumMod val="50000"/>
                    </a:schemeClr>
                  </a:solidFill>
                </a:rPr>
                <a:t>: </a:t>
              </a:r>
              <a:r>
                <a:rPr lang="hu-HU" i="1" dirty="0" smtClean="0">
                  <a:solidFill>
                    <a:schemeClr val="bg1">
                      <a:lumMod val="50000"/>
                    </a:schemeClr>
                  </a:solidFill>
                </a:rPr>
                <a:t>Visszakapja a babszemeket.</a:t>
              </a:r>
              <a:endParaRPr lang="en-US" i="1" dirty="0" smtClean="0">
                <a:solidFill>
                  <a:schemeClr val="bg1">
                    <a:lumMod val="50000"/>
                  </a:schemeClr>
                </a:solidFill>
              </a:endParaRPr>
            </a:p>
          </p:txBody>
        </p:sp>
        <p:grpSp>
          <p:nvGrpSpPr>
            <p:cNvPr id="12296" name="Group 1"/>
            <p:cNvGrpSpPr>
              <a:grpSpLocks/>
            </p:cNvGrpSpPr>
            <p:nvPr/>
          </p:nvGrpSpPr>
          <p:grpSpPr bwMode="auto">
            <a:xfrm>
              <a:off x="4489769" y="1212712"/>
              <a:ext cx="884238" cy="1197849"/>
              <a:chOff x="366456" y="-1006430"/>
              <a:chExt cx="1086940" cy="1414212"/>
            </a:xfrm>
          </p:grpSpPr>
          <p:pic>
            <p:nvPicPr>
              <p:cNvPr id="12297"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082" y="-1006430"/>
                <a:ext cx="791690" cy="79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5"/>
              <p:cNvSpPr txBox="1">
                <a:spLocks noChangeArrowheads="1"/>
              </p:cNvSpPr>
              <p:nvPr/>
            </p:nvSpPr>
            <p:spPr bwMode="auto">
              <a:xfrm>
                <a:off x="366456" y="-178838"/>
                <a:ext cx="1086940" cy="586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buFont typeface="Arial" charset="0"/>
                  <a:buNone/>
                  <a:defRPr/>
                </a:pPr>
                <a:r>
                  <a:rPr lang="hu-HU" sz="2000" i="1" dirty="0" smtClean="0">
                    <a:solidFill>
                      <a:srgbClr val="0000FF"/>
                    </a:solidFill>
                    <a:latin typeface="Abadi MT Condensed Extra Bold" charset="0"/>
                    <a:cs typeface="Abadi MT Condensed Extra Bold" charset="0"/>
                  </a:rPr>
                  <a:t>Árvíz</a:t>
                </a:r>
                <a:endParaRPr lang="en-US" sz="2000" u="sng" dirty="0">
                  <a:latin typeface="Abadi MT Condensed Extra Bold" charset="0"/>
                  <a:cs typeface="Abadi MT Condensed Extra Bold" charset="0"/>
                </a:endParaRPr>
              </a:p>
            </p:txBody>
          </p:sp>
        </p:grpSp>
      </p:grpSp>
      <p:sp>
        <p:nvSpPr>
          <p:cNvPr id="2" name="Rechthoek 1"/>
          <p:cNvSpPr/>
          <p:nvPr/>
        </p:nvSpPr>
        <p:spPr>
          <a:xfrm>
            <a:off x="2032000" y="2596795"/>
            <a:ext cx="6813550" cy="646331"/>
          </a:xfrm>
          <a:prstGeom prst="rect">
            <a:avLst/>
          </a:prstGeom>
        </p:spPr>
        <p:txBody>
          <a:bodyPr wrap="square">
            <a:spAutoFit/>
          </a:bodyPr>
          <a:lstStyle/>
          <a:p>
            <a:pPr>
              <a:defRPr/>
            </a:pPr>
            <a:r>
              <a:rPr lang="hu-HU" i="1" dirty="0" smtClean="0">
                <a:solidFill>
                  <a:schemeClr val="bg1">
                    <a:lumMod val="50000"/>
                  </a:schemeClr>
                </a:solidFill>
                <a:latin typeface="Calibri" pitchFamily="34" charset="0"/>
              </a:rPr>
              <a:t>esetében, amennyiben </a:t>
            </a:r>
            <a:r>
              <a:rPr lang="en-US" i="1" dirty="0">
                <a:solidFill>
                  <a:schemeClr val="bg1">
                    <a:lumMod val="50000"/>
                  </a:schemeClr>
                </a:solidFill>
                <a:latin typeface="Calibri" pitchFamily="34" charset="0"/>
              </a:rPr>
              <a:t>		</a:t>
            </a:r>
            <a:r>
              <a:rPr lang="hu-HU" i="1" dirty="0" smtClean="0">
                <a:solidFill>
                  <a:schemeClr val="bg1">
                    <a:lumMod val="50000"/>
                  </a:schemeClr>
                </a:solidFill>
                <a:latin typeface="Calibri" pitchFamily="34" charset="0"/>
              </a:rPr>
              <a:t>       lesz, 4 helyett 2 babszemet kell fizetni.</a:t>
            </a:r>
            <a:r>
              <a:rPr lang="en-US" i="1" dirty="0">
                <a:solidFill>
                  <a:schemeClr val="bg1">
                    <a:lumMod val="50000"/>
                  </a:schemeClr>
                </a:solidFill>
                <a:latin typeface="Calibri" pitchFamily="34" charset="0"/>
              </a:rPr>
              <a:t>				 </a:t>
            </a:r>
            <a:endParaRPr lang="en-AU" dirty="0">
              <a:latin typeface="Calibri" pitchFamily="34" charset="0"/>
            </a:endParaRPr>
          </a:p>
        </p:txBody>
      </p:sp>
      <p:grpSp>
        <p:nvGrpSpPr>
          <p:cNvPr id="13" name="Group 6"/>
          <p:cNvGrpSpPr>
            <a:grpSpLocks/>
          </p:cNvGrpSpPr>
          <p:nvPr/>
        </p:nvGrpSpPr>
        <p:grpSpPr bwMode="auto">
          <a:xfrm>
            <a:off x="713671" y="2463395"/>
            <a:ext cx="1274708" cy="1040964"/>
            <a:chOff x="839894" y="5810296"/>
            <a:chExt cx="1274020" cy="1042035"/>
          </a:xfrm>
        </p:grpSpPr>
        <p:pic>
          <p:nvPicPr>
            <p:cNvPr id="14" name="Picture 1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38262" y="5810296"/>
              <a:ext cx="438021" cy="467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p:cNvSpPr>
              <a:spLocks noChangeArrowheads="1"/>
            </p:cNvSpPr>
            <p:nvPr/>
          </p:nvSpPr>
          <p:spPr bwMode="auto">
            <a:xfrm>
              <a:off x="839894" y="6205335"/>
              <a:ext cx="1274020" cy="646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algn="ctr" eaLnBrk="1" hangingPunct="1">
                <a:spcBef>
                  <a:spcPct val="0"/>
                </a:spcBef>
                <a:buFontTx/>
                <a:buNone/>
              </a:pPr>
              <a:r>
                <a:rPr lang="en-US" altLang="en-US" sz="1800" b="1" dirty="0" err="1" smtClean="0">
                  <a:latin typeface="Abadi MT Condensed Extra Bold" charset="0"/>
                </a:rPr>
                <a:t>Nincs</a:t>
              </a:r>
              <a:r>
                <a:rPr lang="en-US" altLang="en-US" sz="1800" b="1" dirty="0" smtClean="0">
                  <a:latin typeface="Abadi MT Condensed Extra Bold" charset="0"/>
                </a:rPr>
                <a:t> </a:t>
              </a:r>
              <a:br>
                <a:rPr lang="en-US" altLang="en-US" sz="1800" b="1" dirty="0" smtClean="0">
                  <a:latin typeface="Abadi MT Condensed Extra Bold" charset="0"/>
                </a:rPr>
              </a:br>
              <a:r>
                <a:rPr lang="en-US" altLang="en-US" sz="1800" b="1" dirty="0" err="1" smtClean="0">
                  <a:latin typeface="Abadi MT Condensed Extra Bold" charset="0"/>
                </a:rPr>
                <a:t>cselekvés</a:t>
              </a:r>
              <a:endParaRPr lang="en-US" altLang="en-US" sz="1800" b="1" dirty="0">
                <a:latin typeface="Abadi MT Condensed Extra Bold" charset="0"/>
              </a:endParaRPr>
            </a:p>
          </p:txBody>
        </p:sp>
      </p:gr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351" t="17143" r="15162" b="18182"/>
          <a:stretch/>
        </p:blipFill>
        <p:spPr bwMode="auto">
          <a:xfrm>
            <a:off x="3044691" y="2398816"/>
            <a:ext cx="2892972" cy="38357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7" name="Picture 5"/>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2273" t="21039" r="3279" b="64312"/>
          <a:stretch/>
        </p:blipFill>
        <p:spPr bwMode="auto">
          <a:xfrm>
            <a:off x="617516" y="807520"/>
            <a:ext cx="7344513" cy="12350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13" y="374650"/>
            <a:ext cx="8936037" cy="648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p:nvSpPr>
        <p:spPr bwMode="auto">
          <a:xfrm>
            <a:off x="74613" y="5334000"/>
            <a:ext cx="8936037" cy="1524000"/>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1784350"/>
            <a:ext cx="8458200" cy="3342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AutoNum type="arabicPeriod"/>
              <a:defRPr/>
            </a:pPr>
            <a:r>
              <a:rPr lang="hu-HU" b="1" dirty="0" smtClean="0">
                <a:solidFill>
                  <a:schemeClr val="bg1">
                    <a:lumMod val="50000"/>
                  </a:schemeClr>
                </a:solidFill>
              </a:rPr>
              <a:t>Játék</a:t>
            </a:r>
            <a:r>
              <a:rPr lang="en-US" b="1" dirty="0" smtClean="0">
                <a:solidFill>
                  <a:schemeClr val="bg1">
                    <a:lumMod val="50000"/>
                  </a:schemeClr>
                </a:solidFill>
              </a:rPr>
              <a:t> </a:t>
            </a:r>
            <a:r>
              <a:rPr lang="en-US" b="1" dirty="0">
                <a:solidFill>
                  <a:schemeClr val="bg1">
                    <a:lumMod val="50000"/>
                  </a:schemeClr>
                </a:solidFill>
              </a:rPr>
              <a:t>= </a:t>
            </a:r>
            <a:r>
              <a:rPr lang="hu-HU" b="1" dirty="0" smtClean="0">
                <a:solidFill>
                  <a:schemeClr val="bg1">
                    <a:lumMod val="50000"/>
                  </a:schemeClr>
                </a:solidFill>
              </a:rPr>
              <a:t>a valóság </a:t>
            </a:r>
            <a:r>
              <a:rPr lang="hu-HU" b="1" i="1" dirty="0" smtClean="0">
                <a:solidFill>
                  <a:schemeClr val="bg1">
                    <a:lumMod val="50000"/>
                  </a:schemeClr>
                </a:solidFill>
              </a:rPr>
              <a:t>egyszerűsített</a:t>
            </a:r>
            <a:r>
              <a:rPr lang="en-US" b="1" dirty="0" smtClean="0">
                <a:solidFill>
                  <a:schemeClr val="bg1">
                    <a:lumMod val="50000"/>
                  </a:schemeClr>
                </a:solidFill>
              </a:rPr>
              <a:t> </a:t>
            </a:r>
            <a:r>
              <a:rPr lang="hu-HU" b="1" dirty="0" smtClean="0">
                <a:solidFill>
                  <a:schemeClr val="bg1">
                    <a:lumMod val="50000"/>
                  </a:schemeClr>
                </a:solidFill>
              </a:rPr>
              <a:t>ábrázolása</a:t>
            </a:r>
            <a:r>
              <a:rPr lang="en-US" dirty="0">
                <a:solidFill>
                  <a:schemeClr val="bg1">
                    <a:lumMod val="50000"/>
                  </a:schemeClr>
                </a:solidFill>
              </a:rPr>
              <a:t>			</a:t>
            </a:r>
            <a:endParaRPr lang="hu-HU" dirty="0" smtClean="0">
              <a:solidFill>
                <a:schemeClr val="bg1">
                  <a:lumMod val="50000"/>
                </a:schemeClr>
              </a:solidFill>
            </a:endParaRPr>
          </a:p>
          <a:p>
            <a:pPr marL="0" indent="0" fontAlgn="auto">
              <a:spcBef>
                <a:spcPts val="0"/>
              </a:spcBef>
              <a:spcAft>
                <a:spcPts val="0"/>
              </a:spcAft>
              <a:defRPr/>
            </a:pPr>
            <a:r>
              <a:rPr lang="hu-HU" dirty="0">
                <a:solidFill>
                  <a:schemeClr val="bg1">
                    <a:lumMod val="50000"/>
                  </a:schemeClr>
                </a:solidFill>
              </a:rPr>
              <a:t>	</a:t>
            </a:r>
            <a:r>
              <a:rPr lang="hu-HU" dirty="0" smtClean="0">
                <a:solidFill>
                  <a:schemeClr val="bg1">
                    <a:lumMod val="50000"/>
                  </a:schemeClr>
                </a:solidFill>
              </a:rPr>
              <a:t>	</a:t>
            </a:r>
            <a:r>
              <a:rPr lang="en-US" dirty="0" smtClean="0">
                <a:solidFill>
                  <a:schemeClr val="bg1">
                    <a:lumMod val="50000"/>
                  </a:schemeClr>
                </a:solidFill>
              </a:rPr>
              <a:t>(</a:t>
            </a:r>
            <a:r>
              <a:rPr lang="hu-HU" dirty="0" smtClean="0">
                <a:solidFill>
                  <a:schemeClr val="bg1">
                    <a:lumMod val="50000"/>
                  </a:schemeClr>
                </a:solidFill>
              </a:rPr>
              <a:t>A játékszabályok nem vitathatóak</a:t>
            </a:r>
            <a:r>
              <a:rPr lang="en-US" dirty="0" smtClean="0">
                <a:solidFill>
                  <a:schemeClr val="bg1">
                    <a:lumMod val="50000"/>
                  </a:schemeClr>
                </a:solidFill>
              </a:rPr>
              <a:t>)</a:t>
            </a:r>
            <a:endParaRPr lang="en-US" dirty="0">
              <a:solidFill>
                <a:schemeClr val="bg1">
                  <a:lumMod val="50000"/>
                </a:schemeClr>
              </a:solidFill>
            </a:endParaRPr>
          </a:p>
          <a:p>
            <a:pPr fontAlgn="auto">
              <a:spcBef>
                <a:spcPts val="0"/>
              </a:spcBef>
              <a:spcAft>
                <a:spcPts val="0"/>
              </a:spcAft>
              <a:buFont typeface="Arial" charset="0"/>
              <a:buNone/>
              <a:defRPr/>
            </a:pPr>
            <a:r>
              <a:rPr lang="en-US" dirty="0">
                <a:solidFill>
                  <a:schemeClr val="bg1">
                    <a:lumMod val="50000"/>
                  </a:schemeClr>
                </a:solidFill>
              </a:rPr>
              <a:t>	</a:t>
            </a:r>
          </a:p>
          <a:p>
            <a:pPr fontAlgn="auto">
              <a:spcBef>
                <a:spcPts val="0"/>
              </a:spcBef>
              <a:spcAft>
                <a:spcPts val="0"/>
              </a:spcAft>
              <a:buFont typeface="Arial" charset="0"/>
              <a:buAutoNum type="arabicPeriod" startAt="2"/>
              <a:defRPr/>
            </a:pPr>
            <a:r>
              <a:rPr lang="hu-HU" b="1" dirty="0" smtClean="0">
                <a:solidFill>
                  <a:schemeClr val="bg1">
                    <a:lumMod val="50000"/>
                  </a:schemeClr>
                </a:solidFill>
              </a:rPr>
              <a:t>A döntések egyéniek</a:t>
            </a:r>
            <a:r>
              <a:rPr lang="en-US" b="1" dirty="0" smtClean="0">
                <a:solidFill>
                  <a:schemeClr val="bg1">
                    <a:lumMod val="50000"/>
                  </a:schemeClr>
                </a:solidFill>
              </a:rPr>
              <a:t>									</a:t>
            </a:r>
            <a:endParaRPr lang="hu-HU" b="1" dirty="0" smtClean="0">
              <a:solidFill>
                <a:schemeClr val="bg1">
                  <a:lumMod val="50000"/>
                </a:schemeClr>
              </a:solidFill>
            </a:endParaRPr>
          </a:p>
          <a:p>
            <a:pPr marL="0" indent="0" fontAlgn="auto">
              <a:spcBef>
                <a:spcPts val="0"/>
              </a:spcBef>
              <a:spcAft>
                <a:spcPts val="0"/>
              </a:spcAft>
              <a:defRPr/>
            </a:pPr>
            <a:r>
              <a:rPr lang="hu-HU" b="1" dirty="0">
                <a:solidFill>
                  <a:schemeClr val="bg1">
                    <a:lumMod val="50000"/>
                  </a:schemeClr>
                </a:solidFill>
              </a:rPr>
              <a:t>	</a:t>
            </a:r>
            <a:r>
              <a:rPr lang="hu-HU" b="1" dirty="0" smtClean="0">
                <a:solidFill>
                  <a:schemeClr val="bg1">
                    <a:lumMod val="50000"/>
                  </a:schemeClr>
                </a:solidFill>
              </a:rPr>
              <a:t>	</a:t>
            </a:r>
            <a:r>
              <a:rPr lang="en-US" dirty="0" smtClean="0">
                <a:solidFill>
                  <a:schemeClr val="bg1">
                    <a:lumMod val="50000"/>
                  </a:schemeClr>
                </a:solidFill>
              </a:rPr>
              <a:t>(</a:t>
            </a:r>
            <a:r>
              <a:rPr lang="hu-HU" dirty="0" smtClean="0">
                <a:solidFill>
                  <a:schemeClr val="bg1">
                    <a:lumMod val="50000"/>
                  </a:schemeClr>
                </a:solidFill>
              </a:rPr>
              <a:t>De erősen ajánlott konzultálni a csapattagokkal</a:t>
            </a:r>
            <a:r>
              <a:rPr lang="en-US" dirty="0" smtClean="0">
                <a:solidFill>
                  <a:schemeClr val="bg1">
                    <a:lumMod val="50000"/>
                  </a:schemeClr>
                </a:solidFill>
              </a:rPr>
              <a:t>)</a:t>
            </a:r>
            <a:endParaRPr lang="en-US" dirty="0">
              <a:solidFill>
                <a:schemeClr val="bg1">
                  <a:lumMod val="50000"/>
                </a:schemeClr>
              </a:solidFill>
            </a:endParaRPr>
          </a:p>
          <a:p>
            <a:pPr fontAlgn="auto">
              <a:spcBef>
                <a:spcPct val="80000"/>
              </a:spcBef>
              <a:spcAft>
                <a:spcPts val="0"/>
              </a:spcAft>
              <a:buFont typeface="Arial" charset="0"/>
              <a:buNone/>
              <a:defRPr/>
            </a:pPr>
            <a:r>
              <a:rPr lang="en-US" b="1" dirty="0">
                <a:solidFill>
                  <a:schemeClr val="bg1">
                    <a:lumMod val="50000"/>
                  </a:schemeClr>
                </a:solidFill>
              </a:rPr>
              <a:t>3.  </a:t>
            </a:r>
            <a:r>
              <a:rPr lang="hu-HU" b="1" dirty="0" smtClean="0">
                <a:solidFill>
                  <a:schemeClr val="bg1">
                    <a:lumMod val="50000"/>
                  </a:schemeClr>
                </a:solidFill>
              </a:rPr>
              <a:t>Nyersz vagy veszítesz babszemeket</a:t>
            </a:r>
            <a:r>
              <a:rPr lang="en-US" b="1" dirty="0">
                <a:solidFill>
                  <a:schemeClr val="bg1">
                    <a:lumMod val="50000"/>
                  </a:schemeClr>
                </a:solidFill>
              </a:rPr>
              <a:t>	</a:t>
            </a:r>
            <a:r>
              <a:rPr lang="en-US" b="1" dirty="0" smtClean="0">
                <a:solidFill>
                  <a:schemeClr val="bg1">
                    <a:lumMod val="50000"/>
                  </a:schemeClr>
                </a:solidFill>
              </a:rPr>
              <a:t>			</a:t>
            </a:r>
            <a:r>
              <a:rPr lang="en-US" b="1" dirty="0">
                <a:solidFill>
                  <a:schemeClr val="bg1">
                    <a:lumMod val="50000"/>
                  </a:schemeClr>
                </a:solidFill>
              </a:rPr>
              <a:t>	 		</a:t>
            </a:r>
            <a:r>
              <a:rPr lang="en-US" dirty="0" smtClean="0">
                <a:solidFill>
                  <a:schemeClr val="bg1">
                    <a:lumMod val="50000"/>
                  </a:schemeClr>
                </a:solidFill>
              </a:rPr>
              <a:t>(</a:t>
            </a:r>
            <a:r>
              <a:rPr lang="hu-HU" dirty="0" smtClean="0">
                <a:solidFill>
                  <a:schemeClr val="bg1">
                    <a:lumMod val="50000"/>
                  </a:schemeClr>
                </a:solidFill>
              </a:rPr>
              <a:t>A babszemeket nem lehet megosztani, 10 babszemmel kezded a játékot)</a:t>
            </a:r>
            <a:endParaRPr lang="en-US" dirty="0">
              <a:solidFill>
                <a:schemeClr val="bg1">
                  <a:lumMod val="50000"/>
                </a:schemeClr>
              </a:solidFill>
            </a:endParaRPr>
          </a:p>
        </p:txBody>
      </p:sp>
      <p:sp>
        <p:nvSpPr>
          <p:cNvPr id="40963" name="Text Box 3"/>
          <p:cNvSpPr txBox="1">
            <a:spLocks noChangeArrowheads="1"/>
          </p:cNvSpPr>
          <p:nvPr/>
        </p:nvSpPr>
        <p:spPr bwMode="auto">
          <a:xfrm>
            <a:off x="1295400" y="533400"/>
            <a:ext cx="6477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defRPr/>
            </a:pPr>
            <a:r>
              <a:rPr lang="hu-HU" sz="3600" b="1" dirty="0" smtClean="0">
                <a:latin typeface="Helvetica" charset="0"/>
                <a:cs typeface="Helvetica" charset="0"/>
              </a:rPr>
              <a:t>ALAPSZABÁLYOK</a:t>
            </a:r>
            <a:endParaRPr lang="en-US" sz="1600" dirty="0">
              <a:ea typeface="Helvetica" charset="0"/>
              <a:cs typeface="Helvetica" charset="0"/>
            </a:endParaRPr>
          </a:p>
        </p:txBody>
      </p:sp>
    </p:spTree>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25714" y="2160588"/>
            <a:ext cx="7759474" cy="2677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284163" indent="-284163">
              <a:defRPr sz="2400">
                <a:solidFill>
                  <a:schemeClr val="tx1"/>
                </a:solidFill>
                <a:latin typeface="Arial" charset="0"/>
                <a:ea typeface="ＭＳ Ｐゴシック" charset="0"/>
                <a:cs typeface="ＭＳ Ｐゴシック" charset="0"/>
              </a:defRPr>
            </a:lvl1pPr>
            <a:lvl2pPr marL="741363" indent="-230188">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hu-HU" sz="2800" b="1" dirty="0" smtClean="0">
                <a:solidFill>
                  <a:srgbClr val="BC0204"/>
                </a:solidFill>
              </a:rPr>
              <a:t>Vesztesek</a:t>
            </a:r>
            <a:r>
              <a:rPr lang="en-US" sz="2800" b="1" dirty="0" smtClean="0">
                <a:solidFill>
                  <a:srgbClr val="BC0204"/>
                </a:solidFill>
              </a:rPr>
              <a:t>: </a:t>
            </a:r>
            <a:r>
              <a:rPr lang="hu-HU" sz="2800" i="1" dirty="0" smtClean="0">
                <a:solidFill>
                  <a:srgbClr val="BC0204"/>
                </a:solidFill>
              </a:rPr>
              <a:t>Több babszemre lenne szükséged?</a:t>
            </a:r>
            <a:r>
              <a:rPr lang="en-US" sz="2800" i="1" dirty="0" smtClean="0">
                <a:solidFill>
                  <a:srgbClr val="BC0204"/>
                </a:solidFill>
              </a:rPr>
              <a:t> </a:t>
            </a:r>
          </a:p>
          <a:p>
            <a:pPr fontAlgn="auto">
              <a:spcBef>
                <a:spcPts val="0"/>
              </a:spcBef>
              <a:spcAft>
                <a:spcPts val="0"/>
              </a:spcAft>
              <a:defRPr/>
            </a:pPr>
            <a:r>
              <a:rPr lang="en-US" sz="2800" i="1" dirty="0">
                <a:solidFill>
                  <a:srgbClr val="BC0204"/>
                </a:solidFill>
              </a:rPr>
              <a:t>	</a:t>
            </a:r>
            <a:r>
              <a:rPr lang="en-US" sz="2800" i="1" dirty="0" smtClean="0">
                <a:solidFill>
                  <a:srgbClr val="BC0204"/>
                </a:solidFill>
              </a:rPr>
              <a:t>			… </a:t>
            </a:r>
            <a:r>
              <a:rPr lang="en-US" sz="2800" dirty="0" smtClean="0">
                <a:solidFill>
                  <a:srgbClr val="BC0204"/>
                </a:solidFill>
                <a:sym typeface="Wingdings" panose="05000000000000000000" pitchFamily="2" charset="2"/>
              </a:rPr>
              <a:t> </a:t>
            </a:r>
            <a:r>
              <a:rPr lang="en-US" sz="2800" dirty="0" err="1" smtClean="0">
                <a:solidFill>
                  <a:srgbClr val="BC0204"/>
                </a:solidFill>
                <a:sym typeface="Wingdings" panose="05000000000000000000" pitchFamily="2" charset="2"/>
              </a:rPr>
              <a:t>krízis-helyzet</a:t>
            </a:r>
            <a:endParaRPr lang="en-US" sz="2800" dirty="0" smtClean="0">
              <a:solidFill>
                <a:srgbClr val="BC0204"/>
              </a:solidFill>
            </a:endParaRPr>
          </a:p>
          <a:p>
            <a:pPr fontAlgn="auto">
              <a:spcBef>
                <a:spcPts val="0"/>
              </a:spcBef>
              <a:spcAft>
                <a:spcPts val="0"/>
              </a:spcAft>
              <a:defRPr/>
            </a:pPr>
            <a:endParaRPr lang="en-US" sz="2800" dirty="0">
              <a:solidFill>
                <a:schemeClr val="folHlink"/>
              </a:solidFill>
            </a:endParaRPr>
          </a:p>
          <a:p>
            <a:pPr fontAlgn="auto">
              <a:spcBef>
                <a:spcPts val="0"/>
              </a:spcBef>
              <a:spcAft>
                <a:spcPts val="0"/>
              </a:spcAft>
              <a:defRPr/>
            </a:pPr>
            <a:r>
              <a:rPr lang="hu-HU" sz="2800" b="1" dirty="0" smtClean="0">
                <a:solidFill>
                  <a:schemeClr val="folHlink"/>
                </a:solidFill>
              </a:rPr>
              <a:t>Nyertes</a:t>
            </a:r>
            <a:r>
              <a:rPr lang="en-US" sz="2800" b="1" dirty="0" smtClean="0">
                <a:solidFill>
                  <a:schemeClr val="folHlink"/>
                </a:solidFill>
              </a:rPr>
              <a:t>: </a:t>
            </a:r>
            <a:r>
              <a:rPr lang="hu-HU" sz="2800" i="1" dirty="0" smtClean="0">
                <a:solidFill>
                  <a:schemeClr val="folHlink"/>
                </a:solidFill>
              </a:rPr>
              <a:t>Legtöbb </a:t>
            </a:r>
            <a:r>
              <a:rPr lang="en-US" sz="2800" i="1" dirty="0" err="1" smtClean="0">
                <a:solidFill>
                  <a:schemeClr val="folHlink"/>
                </a:solidFill>
              </a:rPr>
              <a:t>saját</a:t>
            </a:r>
            <a:r>
              <a:rPr lang="en-US" sz="2800" i="1" dirty="0" smtClean="0">
                <a:solidFill>
                  <a:schemeClr val="folHlink"/>
                </a:solidFill>
              </a:rPr>
              <a:t> </a:t>
            </a:r>
            <a:r>
              <a:rPr lang="hu-HU" sz="2800" i="1" dirty="0" smtClean="0">
                <a:solidFill>
                  <a:schemeClr val="folHlink"/>
                </a:solidFill>
              </a:rPr>
              <a:t>babszem</a:t>
            </a:r>
            <a:endParaRPr lang="en-US" sz="2800" i="1" dirty="0" smtClean="0">
              <a:solidFill>
                <a:schemeClr val="folHlink"/>
              </a:solidFill>
            </a:endParaRPr>
          </a:p>
          <a:p>
            <a:pPr fontAlgn="auto">
              <a:spcBef>
                <a:spcPts val="0"/>
              </a:spcBef>
              <a:spcAft>
                <a:spcPts val="0"/>
              </a:spcAft>
              <a:defRPr/>
            </a:pPr>
            <a:endParaRPr lang="en-US" sz="2800" b="1" dirty="0">
              <a:solidFill>
                <a:schemeClr val="folHlink"/>
              </a:solidFill>
            </a:endParaRPr>
          </a:p>
          <a:p>
            <a:pPr fontAlgn="auto">
              <a:spcBef>
                <a:spcPts val="0"/>
              </a:spcBef>
              <a:spcAft>
                <a:spcPts val="0"/>
              </a:spcAft>
              <a:defRPr/>
            </a:pPr>
            <a:r>
              <a:rPr lang="hu-HU" sz="2800" b="1" dirty="0" smtClean="0">
                <a:solidFill>
                  <a:schemeClr val="folHlink"/>
                </a:solidFill>
              </a:rPr>
              <a:t>Nyertes csapat</a:t>
            </a:r>
            <a:r>
              <a:rPr lang="en-US" sz="2800" b="1" dirty="0" smtClean="0">
                <a:solidFill>
                  <a:schemeClr val="folHlink"/>
                </a:solidFill>
              </a:rPr>
              <a:t>: </a:t>
            </a:r>
            <a:r>
              <a:rPr lang="hu-HU" sz="2800" i="1" dirty="0" smtClean="0">
                <a:solidFill>
                  <a:schemeClr val="folHlink"/>
                </a:solidFill>
              </a:rPr>
              <a:t>Legtöbb babszem</a:t>
            </a:r>
            <a:endParaRPr lang="en-US" sz="2800" i="1" dirty="0">
              <a:solidFill>
                <a:schemeClr val="folHlink"/>
              </a:solidFill>
            </a:endParaRPr>
          </a:p>
        </p:txBody>
      </p:sp>
      <p:sp>
        <p:nvSpPr>
          <p:cNvPr id="43011" name="Text Box 3"/>
          <p:cNvSpPr txBox="1">
            <a:spLocks noChangeArrowheads="1"/>
          </p:cNvSpPr>
          <p:nvPr/>
        </p:nvSpPr>
        <p:spPr bwMode="auto">
          <a:xfrm>
            <a:off x="533400" y="349250"/>
            <a:ext cx="8077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defRPr/>
            </a:pPr>
            <a:r>
              <a:rPr lang="hu-HU" sz="3600" b="1" dirty="0" smtClean="0">
                <a:solidFill>
                  <a:schemeClr val="folHlink"/>
                </a:solidFill>
              </a:rPr>
              <a:t>NYERTESEK </a:t>
            </a:r>
            <a:r>
              <a:rPr lang="en-US" sz="3600" b="1" dirty="0" smtClean="0">
                <a:solidFill>
                  <a:schemeClr val="bg1">
                    <a:lumMod val="50000"/>
                  </a:schemeClr>
                </a:solidFill>
              </a:rPr>
              <a:t>&amp;</a:t>
            </a:r>
            <a:r>
              <a:rPr lang="en-US" sz="3600" b="1" dirty="0" smtClean="0"/>
              <a:t>   </a:t>
            </a:r>
            <a:r>
              <a:rPr lang="hu-HU" sz="3600" b="1" dirty="0" smtClean="0">
                <a:solidFill>
                  <a:srgbClr val="BC0204"/>
                </a:solidFill>
              </a:rPr>
              <a:t>VESZTESEK</a:t>
            </a:r>
            <a:endParaRPr lang="en-US" sz="16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381000" y="185738"/>
            <a:ext cx="8915400"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algn="ctr" eaLnBrk="1" hangingPunct="1">
              <a:lnSpc>
                <a:spcPct val="90000"/>
              </a:lnSpc>
              <a:spcBef>
                <a:spcPct val="0"/>
              </a:spcBef>
              <a:buFontTx/>
              <a:buNone/>
            </a:pPr>
            <a:r>
              <a:rPr lang="hu-HU" altLang="en-US" b="1" dirty="0" smtClean="0">
                <a:solidFill>
                  <a:srgbClr val="BC0204"/>
                </a:solidFill>
                <a:latin typeface="Helvetica" charset="0"/>
              </a:rPr>
              <a:t>Helyi klíma regionális vonatkozásban</a:t>
            </a:r>
            <a:endParaRPr lang="en-US" altLang="en-US" b="1" dirty="0">
              <a:solidFill>
                <a:srgbClr val="BC0204"/>
              </a:solidFill>
              <a:latin typeface="Helvetica" charset="0"/>
            </a:endParaRPr>
          </a:p>
        </p:txBody>
      </p:sp>
      <p:grpSp>
        <p:nvGrpSpPr>
          <p:cNvPr id="8241" name="Group 49"/>
          <p:cNvGrpSpPr>
            <a:grpSpLocks/>
          </p:cNvGrpSpPr>
          <p:nvPr/>
        </p:nvGrpSpPr>
        <p:grpSpPr bwMode="auto">
          <a:xfrm>
            <a:off x="719138" y="938213"/>
            <a:ext cx="8077200" cy="5113337"/>
            <a:chOff x="528" y="591"/>
            <a:chExt cx="5088" cy="3221"/>
          </a:xfrm>
        </p:grpSpPr>
        <p:pic>
          <p:nvPicPr>
            <p:cNvPr id="5132" name="Picture 50" descr="dice_craps_probability_chart"/>
            <p:cNvPicPr>
              <a:picLocks noChangeAspect="1" noChangeArrowheads="1"/>
            </p:cNvPicPr>
            <p:nvPr/>
          </p:nvPicPr>
          <p:blipFill>
            <a:blip r:embed="rId3">
              <a:extLst>
                <a:ext uri="{28A0092B-C50C-407E-A947-70E740481C1C}">
                  <a14:useLocalDpi xmlns:a14="http://schemas.microsoft.com/office/drawing/2010/main" xmlns="" val="0"/>
                </a:ext>
              </a:extLst>
            </a:blip>
            <a:srcRect l="13705" t="14400" r="12791" b="2400"/>
            <a:stretch>
              <a:fillRect/>
            </a:stretch>
          </p:blipFill>
          <p:spPr bwMode="auto">
            <a:xfrm rot="-5400000">
              <a:off x="1663" y="-544"/>
              <a:ext cx="2817" cy="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3" name="Picture 52"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22" y="3414"/>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45" name="Rectangle 53"/>
            <p:cNvSpPr>
              <a:spLocks noChangeArrowheads="1"/>
            </p:cNvSpPr>
            <p:nvPr/>
          </p:nvSpPr>
          <p:spPr bwMode="auto">
            <a:xfrm>
              <a:off x="2658" y="3399"/>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35" name="Picture 54"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6" y="3402"/>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47" name="Rectangle 55"/>
            <p:cNvSpPr>
              <a:spLocks noChangeArrowheads="1"/>
            </p:cNvSpPr>
            <p:nvPr/>
          </p:nvSpPr>
          <p:spPr bwMode="auto">
            <a:xfrm>
              <a:off x="3092" y="3387"/>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37" name="Picture 56"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0" y="3417"/>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49" name="Rectangle 57"/>
            <p:cNvSpPr>
              <a:spLocks noChangeArrowheads="1"/>
            </p:cNvSpPr>
            <p:nvPr/>
          </p:nvSpPr>
          <p:spPr bwMode="auto">
            <a:xfrm>
              <a:off x="2226" y="3402"/>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39" name="Picture 58"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3090" y="3458"/>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51" name="Rectangle 59"/>
            <p:cNvSpPr>
              <a:spLocks noChangeArrowheads="1"/>
            </p:cNvSpPr>
            <p:nvPr/>
          </p:nvSpPr>
          <p:spPr bwMode="auto">
            <a:xfrm>
              <a:off x="3047" y="3360"/>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7</a:t>
              </a:r>
              <a:endParaRPr lang="en-US" sz="1600">
                <a:latin typeface="+mn-lt"/>
                <a:ea typeface="+mn-ea"/>
              </a:endParaRPr>
            </a:p>
          </p:txBody>
        </p:sp>
        <p:pic>
          <p:nvPicPr>
            <p:cNvPr id="5141" name="Picture 60"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2654" y="3470"/>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53" name="Rectangle 61"/>
            <p:cNvSpPr>
              <a:spLocks noChangeArrowheads="1"/>
            </p:cNvSpPr>
            <p:nvPr/>
          </p:nvSpPr>
          <p:spPr bwMode="auto">
            <a:xfrm>
              <a:off x="2613" y="3378"/>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6</a:t>
              </a:r>
              <a:endParaRPr lang="en-US" sz="1600">
                <a:latin typeface="+mn-lt"/>
                <a:ea typeface="+mn-ea"/>
              </a:endParaRPr>
            </a:p>
          </p:txBody>
        </p:sp>
        <p:pic>
          <p:nvPicPr>
            <p:cNvPr id="5143" name="Picture 62"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2224" y="3472"/>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55" name="Rectangle 63"/>
            <p:cNvSpPr>
              <a:spLocks noChangeArrowheads="1"/>
            </p:cNvSpPr>
            <p:nvPr/>
          </p:nvSpPr>
          <p:spPr bwMode="auto">
            <a:xfrm>
              <a:off x="2189" y="3380"/>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5</a:t>
              </a:r>
              <a:endParaRPr lang="en-US" sz="1600">
                <a:latin typeface="+mn-lt"/>
                <a:ea typeface="+mn-ea"/>
              </a:endParaRPr>
            </a:p>
          </p:txBody>
        </p:sp>
        <p:pic>
          <p:nvPicPr>
            <p:cNvPr id="5145" name="Picture 64"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5"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6" name="Picture 65"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0"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7" name="Picture 66"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9"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8" name="Picture 67"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4401" y="3466"/>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60" name="Rectangle 68"/>
            <p:cNvSpPr>
              <a:spLocks noChangeArrowheads="1"/>
            </p:cNvSpPr>
            <p:nvPr/>
          </p:nvSpPr>
          <p:spPr bwMode="auto">
            <a:xfrm>
              <a:off x="4329" y="3376"/>
              <a:ext cx="25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10</a:t>
              </a:r>
              <a:endParaRPr lang="en-US" sz="1600">
                <a:latin typeface="+mn-lt"/>
                <a:ea typeface="+mn-ea"/>
              </a:endParaRPr>
            </a:p>
          </p:txBody>
        </p:sp>
        <p:pic>
          <p:nvPicPr>
            <p:cNvPr id="5150" name="Picture 69"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4855" y="3468"/>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62" name="Rectangle 70"/>
            <p:cNvSpPr>
              <a:spLocks noChangeArrowheads="1"/>
            </p:cNvSpPr>
            <p:nvPr/>
          </p:nvSpPr>
          <p:spPr bwMode="auto">
            <a:xfrm>
              <a:off x="4775" y="3376"/>
              <a:ext cx="25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11</a:t>
              </a:r>
              <a:endParaRPr lang="en-US" sz="1600">
                <a:latin typeface="+mn-lt"/>
                <a:ea typeface="+mn-ea"/>
              </a:endParaRPr>
            </a:p>
          </p:txBody>
        </p:sp>
        <p:pic>
          <p:nvPicPr>
            <p:cNvPr id="5152" name="Picture 71"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5283" y="3464"/>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64" name="Rectangle 72"/>
            <p:cNvSpPr>
              <a:spLocks noChangeArrowheads="1"/>
            </p:cNvSpPr>
            <p:nvPr/>
          </p:nvSpPr>
          <p:spPr bwMode="auto">
            <a:xfrm>
              <a:off x="5203" y="3372"/>
              <a:ext cx="25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12</a:t>
              </a:r>
              <a:endParaRPr lang="en-US" sz="1600">
                <a:latin typeface="+mn-lt"/>
                <a:ea typeface="+mn-ea"/>
              </a:endParaRPr>
            </a:p>
          </p:txBody>
        </p:sp>
        <p:pic>
          <p:nvPicPr>
            <p:cNvPr id="5154" name="Picture 73"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01"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5" name="Picture 74"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33" y="3407"/>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6" name="Picture 75"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3967" y="3464"/>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68" name="Rectangle 76"/>
            <p:cNvSpPr>
              <a:spLocks noChangeArrowheads="1"/>
            </p:cNvSpPr>
            <p:nvPr/>
          </p:nvSpPr>
          <p:spPr bwMode="auto">
            <a:xfrm>
              <a:off x="3895" y="3376"/>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9</a:t>
              </a:r>
              <a:endParaRPr lang="en-US" sz="1600">
                <a:latin typeface="+mn-lt"/>
                <a:ea typeface="+mn-ea"/>
              </a:endParaRPr>
            </a:p>
          </p:txBody>
        </p:sp>
        <p:pic>
          <p:nvPicPr>
            <p:cNvPr id="5158" name="Picture 77"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3535" y="3466"/>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0" name="Rectangle 78"/>
            <p:cNvSpPr>
              <a:spLocks noChangeArrowheads="1"/>
            </p:cNvSpPr>
            <p:nvPr/>
          </p:nvSpPr>
          <p:spPr bwMode="auto">
            <a:xfrm>
              <a:off x="3498" y="3366"/>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8</a:t>
              </a:r>
              <a:endParaRPr lang="en-US" sz="1600">
                <a:latin typeface="+mn-lt"/>
                <a:ea typeface="+mn-ea"/>
              </a:endParaRPr>
            </a:p>
          </p:txBody>
        </p:sp>
        <p:pic>
          <p:nvPicPr>
            <p:cNvPr id="5160" name="Picture 79"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55"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2" name="Rectangle 80"/>
            <p:cNvSpPr>
              <a:spLocks noChangeArrowheads="1"/>
            </p:cNvSpPr>
            <p:nvPr/>
          </p:nvSpPr>
          <p:spPr bwMode="auto">
            <a:xfrm>
              <a:off x="1791" y="3394"/>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62" name="Picture 81"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3"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3" name="Picture 82" descr="crop2-ga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1" y="3409"/>
              <a:ext cx="323" cy="395"/>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5" name="Rectangle 83"/>
            <p:cNvSpPr>
              <a:spLocks noChangeArrowheads="1"/>
            </p:cNvSpPr>
            <p:nvPr/>
          </p:nvSpPr>
          <p:spPr bwMode="auto">
            <a:xfrm>
              <a:off x="1349" y="3394"/>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65" name="Picture 84"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1789" y="3476"/>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7" name="Rectangle 85"/>
            <p:cNvSpPr>
              <a:spLocks noChangeArrowheads="1"/>
            </p:cNvSpPr>
            <p:nvPr/>
          </p:nvSpPr>
          <p:spPr bwMode="auto">
            <a:xfrm>
              <a:off x="1747" y="3374"/>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4</a:t>
              </a:r>
              <a:endParaRPr lang="en-US" sz="1600">
                <a:latin typeface="+mn-lt"/>
                <a:ea typeface="+mn-ea"/>
              </a:endParaRPr>
            </a:p>
          </p:txBody>
        </p:sp>
        <p:pic>
          <p:nvPicPr>
            <p:cNvPr id="5167" name="Picture 86"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1349" y="3466"/>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79" name="Rectangle 87"/>
            <p:cNvSpPr>
              <a:spLocks noChangeArrowheads="1"/>
            </p:cNvSpPr>
            <p:nvPr/>
          </p:nvSpPr>
          <p:spPr bwMode="auto">
            <a:xfrm>
              <a:off x="1307" y="3364"/>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3</a:t>
              </a:r>
              <a:endParaRPr lang="en-US" sz="1600">
                <a:latin typeface="+mn-lt"/>
                <a:ea typeface="+mn-ea"/>
              </a:endParaRPr>
            </a:p>
          </p:txBody>
        </p:sp>
        <p:sp>
          <p:nvSpPr>
            <p:cNvPr id="8280" name="Rectangle 88"/>
            <p:cNvSpPr>
              <a:spLocks noChangeArrowheads="1"/>
            </p:cNvSpPr>
            <p:nvPr/>
          </p:nvSpPr>
          <p:spPr bwMode="auto">
            <a:xfrm>
              <a:off x="917" y="3394"/>
              <a:ext cx="11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endParaRPr>
            </a:p>
          </p:txBody>
        </p:sp>
        <p:pic>
          <p:nvPicPr>
            <p:cNvPr id="5170" name="Picture 89" descr="lightblue"/>
            <p:cNvPicPr>
              <a:picLocks noChangeAspect="1" noChangeArrowheads="1"/>
            </p:cNvPicPr>
            <p:nvPr/>
          </p:nvPicPr>
          <p:blipFill>
            <a:blip r:embed="rId5">
              <a:extLst>
                <a:ext uri="{28A0092B-C50C-407E-A947-70E740481C1C}">
                  <a14:useLocalDpi xmlns:a14="http://schemas.microsoft.com/office/drawing/2010/main" xmlns="" val="0"/>
                </a:ext>
              </a:extLst>
            </a:blip>
            <a:srcRect b="32147"/>
            <a:stretch>
              <a:fillRect/>
            </a:stretch>
          </p:blipFill>
          <p:spPr bwMode="auto">
            <a:xfrm>
              <a:off x="917" y="3466"/>
              <a:ext cx="76" cy="112"/>
            </a:xfrm>
            <a:prstGeom prst="rect">
              <a:avLst/>
            </a:prstGeom>
            <a:noFill/>
            <a:ln>
              <a:noFill/>
            </a:ln>
            <a:extLst>
              <a:ext uri="{909E8E84-426E-40DD-AFC4-6F175D3DCCD1}">
                <a14:hiddenFill xmlns:a14="http://schemas.microsoft.com/office/drawing/2010/main" xmlns="">
                  <a:solidFill>
                    <a:srgbClr val="FFFFFF">
                      <a:alpha val="5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82" name="Rectangle 90"/>
            <p:cNvSpPr>
              <a:spLocks noChangeArrowheads="1"/>
            </p:cNvSpPr>
            <p:nvPr/>
          </p:nvSpPr>
          <p:spPr bwMode="auto">
            <a:xfrm>
              <a:off x="879" y="3364"/>
              <a:ext cx="18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rPr>
                <a:t>2</a:t>
              </a:r>
              <a:endParaRPr lang="en-US" sz="1600">
                <a:latin typeface="+mn-lt"/>
                <a:ea typeface="+mn-ea"/>
              </a:endParaRPr>
            </a:p>
          </p:txBody>
        </p:sp>
      </p:grpSp>
      <p:pic>
        <p:nvPicPr>
          <p:cNvPr id="5124" name="Picture 91" descr="dice_eleve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8438" y="633413"/>
            <a:ext cx="2819400" cy="260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284" name="Group 92"/>
          <p:cNvGrpSpPr>
            <a:grpSpLocks/>
          </p:cNvGrpSpPr>
          <p:nvPr/>
        </p:nvGrpSpPr>
        <p:grpSpPr bwMode="auto">
          <a:xfrm>
            <a:off x="704850" y="914400"/>
            <a:ext cx="2341565" cy="1849438"/>
            <a:chOff x="527" y="561"/>
            <a:chExt cx="1475" cy="1165"/>
          </a:xfrm>
        </p:grpSpPr>
        <p:sp>
          <p:nvSpPr>
            <p:cNvPr id="5130" name="Rectangle 93"/>
            <p:cNvSpPr>
              <a:spLocks noChangeArrowheads="1"/>
            </p:cNvSpPr>
            <p:nvPr/>
          </p:nvSpPr>
          <p:spPr bwMode="auto">
            <a:xfrm>
              <a:off x="1129" y="1474"/>
              <a:ext cx="873" cy="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2000" dirty="0" smtClean="0">
                  <a:solidFill>
                    <a:srgbClr val="BC0204"/>
                  </a:solidFill>
                  <a:latin typeface="Abadi MT Condensed Extra Bold" charset="0"/>
                </a:rPr>
                <a:t>Regionális</a:t>
              </a:r>
              <a:endParaRPr lang="en-US" altLang="en-US" sz="2000" dirty="0">
                <a:solidFill>
                  <a:srgbClr val="BC0204"/>
                </a:solidFill>
                <a:latin typeface="Abadi MT Condensed Extra Bold" charset="0"/>
              </a:endParaRPr>
            </a:p>
          </p:txBody>
        </p:sp>
        <p:sp>
          <p:nvSpPr>
            <p:cNvPr id="5131" name="Rectangle 94"/>
            <p:cNvSpPr>
              <a:spLocks noChangeArrowheads="1"/>
            </p:cNvSpPr>
            <p:nvPr/>
          </p:nvSpPr>
          <p:spPr bwMode="auto">
            <a:xfrm>
              <a:off x="527" y="561"/>
              <a:ext cx="477" cy="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2000" dirty="0" smtClean="0">
                  <a:solidFill>
                    <a:srgbClr val="BC0204"/>
                  </a:solidFill>
                  <a:latin typeface="Abadi MT Condensed Extra Bold" charset="0"/>
                </a:rPr>
                <a:t>Helyi</a:t>
              </a:r>
              <a:endParaRPr lang="en-US" altLang="en-US" sz="2000" dirty="0">
                <a:solidFill>
                  <a:srgbClr val="BC0204"/>
                </a:solidFill>
                <a:latin typeface="Abadi MT Condensed Extra Bold" charset="0"/>
              </a:endParaRPr>
            </a:p>
          </p:txBody>
        </p:sp>
      </p:grpSp>
      <p:grpSp>
        <p:nvGrpSpPr>
          <p:cNvPr id="2" name="Group 1"/>
          <p:cNvGrpSpPr>
            <a:grpSpLocks/>
          </p:cNvGrpSpPr>
          <p:nvPr/>
        </p:nvGrpSpPr>
        <p:grpSpPr bwMode="auto">
          <a:xfrm>
            <a:off x="6615113" y="2881313"/>
            <a:ext cx="2557462" cy="3343275"/>
            <a:chOff x="7283450" y="3892550"/>
            <a:chExt cx="1990335" cy="2159000"/>
          </a:xfrm>
        </p:grpSpPr>
        <p:sp>
          <p:nvSpPr>
            <p:cNvPr id="5128" name="Rectangle 3"/>
            <p:cNvSpPr>
              <a:spLocks noChangeArrowheads="1"/>
            </p:cNvSpPr>
            <p:nvPr/>
          </p:nvSpPr>
          <p:spPr bwMode="auto">
            <a:xfrm>
              <a:off x="7650524" y="3892550"/>
              <a:ext cx="1623261" cy="377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1800" i="1" dirty="0" smtClean="0">
                  <a:solidFill>
                    <a:srgbClr val="3366FF"/>
                  </a:solidFill>
                  <a:latin typeface="Abadi MT Condensed Extra Bold" charset="0"/>
                </a:rPr>
                <a:t>Árvíz ha 10</a:t>
              </a:r>
              <a:r>
                <a:rPr lang="en-US" altLang="en-US" sz="1800" i="1" dirty="0" smtClean="0">
                  <a:solidFill>
                    <a:srgbClr val="3366FF"/>
                  </a:solidFill>
                  <a:latin typeface="Abadi MT Condensed Extra Bold" charset="0"/>
                </a:rPr>
                <a:t>+</a:t>
              </a:r>
              <a:endParaRPr lang="en-US" altLang="en-US" sz="1800" i="1" dirty="0">
                <a:solidFill>
                  <a:srgbClr val="3366FF"/>
                </a:solidFill>
                <a:latin typeface="Abadi MT Condensed Extra Bold" charset="0"/>
              </a:endParaRPr>
            </a:p>
            <a:p>
              <a:pPr algn="ctr" eaLnBrk="1" hangingPunct="1">
                <a:spcBef>
                  <a:spcPct val="0"/>
                </a:spcBef>
                <a:buFontTx/>
                <a:buNone/>
              </a:pPr>
              <a:r>
                <a:rPr lang="en-US" altLang="en-US" sz="1400" i="1" dirty="0">
                  <a:solidFill>
                    <a:srgbClr val="3366FF"/>
                  </a:solidFill>
                  <a:latin typeface="Abadi MT Condensed Extra Bold" charset="0"/>
                </a:rPr>
                <a:t>(~16% </a:t>
              </a:r>
              <a:r>
                <a:rPr lang="hu-HU" altLang="en-US" sz="1400" i="1" dirty="0" smtClean="0">
                  <a:solidFill>
                    <a:srgbClr val="3366FF"/>
                  </a:solidFill>
                  <a:latin typeface="Abadi MT Condensed Extra Bold" charset="0"/>
                </a:rPr>
                <a:t>esély</a:t>
              </a:r>
              <a:r>
                <a:rPr lang="en-US" altLang="en-US" sz="1400" i="1" dirty="0" smtClean="0">
                  <a:solidFill>
                    <a:srgbClr val="3366FF"/>
                  </a:solidFill>
                  <a:latin typeface="Abadi MT Condensed Extra Bold" charset="0"/>
                </a:rPr>
                <a:t>)</a:t>
              </a:r>
              <a:endParaRPr lang="en-US" altLang="en-US" sz="1400" dirty="0">
                <a:solidFill>
                  <a:srgbClr val="3366FF"/>
                </a:solidFill>
              </a:endParaRPr>
            </a:p>
          </p:txBody>
        </p:sp>
        <p:sp>
          <p:nvSpPr>
            <p:cNvPr id="5129" name="Rounded Rectangle 2"/>
            <p:cNvSpPr>
              <a:spLocks noChangeArrowheads="1"/>
            </p:cNvSpPr>
            <p:nvPr/>
          </p:nvSpPr>
          <p:spPr bwMode="auto">
            <a:xfrm>
              <a:off x="7283450" y="3899188"/>
              <a:ext cx="1693539" cy="2152362"/>
            </a:xfrm>
            <a:prstGeom prst="roundRect">
              <a:avLst>
                <a:gd name="adj" fmla="val 16667"/>
              </a:avLst>
            </a:prstGeom>
            <a:noFill/>
            <a:ln w="57150">
              <a:solidFill>
                <a:srgbClr val="3366FF"/>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endParaRPr lang="nl-NL" altLang="en-US" sz="300">
                <a:solidFill>
                  <a:srgbClr val="BF0000"/>
                </a:solidFill>
              </a:endParaRPr>
            </a:p>
          </p:txBody>
        </p:sp>
      </p:grpSp>
      <p:sp>
        <p:nvSpPr>
          <p:cNvPr id="5127" name="Hexagon 1"/>
          <p:cNvSpPr>
            <a:spLocks noChangeArrowheads="1"/>
          </p:cNvSpPr>
          <p:nvPr/>
        </p:nvSpPr>
        <p:spPr bwMode="auto">
          <a:xfrm rot="1581645">
            <a:off x="1673225" y="1236663"/>
            <a:ext cx="1143000" cy="1122362"/>
          </a:xfrm>
          <a:prstGeom prst="hexagon">
            <a:avLst>
              <a:gd name="adj" fmla="val 17020"/>
              <a:gd name="vf" fmla="val 115470"/>
            </a:avLst>
          </a:prstGeom>
          <a:solidFill>
            <a:srgbClr val="008000">
              <a:alpha val="6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endParaRPr lang="nl-NL" altLang="en-US" sz="300">
              <a:solidFill>
                <a:srgbClr val="B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84"/>
                                        </p:tgtEl>
                                        <p:attrNameLst>
                                          <p:attrName>style.visibility</p:attrName>
                                        </p:attrNameLst>
                                      </p:cBhvr>
                                      <p:to>
                                        <p:strVal val="visible"/>
                                      </p:to>
                                    </p:set>
                                    <p:animEffect transition="in" filter="fade">
                                      <p:cBhvr>
                                        <p:cTn id="7" dur="500"/>
                                        <p:tgtEl>
                                          <p:spTgt spid="8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41"/>
                                        </p:tgtEl>
                                        <p:attrNameLst>
                                          <p:attrName>style.visibility</p:attrName>
                                        </p:attrNameLst>
                                      </p:cBhvr>
                                      <p:to>
                                        <p:strVal val="visible"/>
                                      </p:to>
                                    </p:set>
                                    <p:animEffect transition="in" filter="fade">
                                      <p:cBhvr>
                                        <p:cTn id="12" dur="500"/>
                                        <p:tgtEl>
                                          <p:spTgt spid="8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a:spLocks noChangeArrowheads="1"/>
          </p:cNvSpPr>
          <p:nvPr/>
        </p:nvSpPr>
        <p:spPr bwMode="auto">
          <a:xfrm>
            <a:off x="1575558" y="1761671"/>
            <a:ext cx="142235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6900" dirty="0" smtClean="0">
                <a:latin typeface="Abadi MT Condensed Extra Bold" charset="0"/>
              </a:rPr>
              <a:t>TE</a:t>
            </a:r>
            <a:endParaRPr lang="en-US" altLang="en-US" sz="6900" dirty="0">
              <a:latin typeface="Abadi MT Condensed Extra Bold" charset="0"/>
            </a:endParaRPr>
          </a:p>
        </p:txBody>
      </p:sp>
      <p:sp>
        <p:nvSpPr>
          <p:cNvPr id="62" name="TextBox 61"/>
          <p:cNvSpPr txBox="1">
            <a:spLocks noChangeArrowheads="1"/>
          </p:cNvSpPr>
          <p:nvPr/>
        </p:nvSpPr>
        <p:spPr bwMode="auto">
          <a:xfrm>
            <a:off x="3564391" y="3751943"/>
            <a:ext cx="456360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en-US" altLang="en-US" sz="1800" dirty="0" smtClean="0">
                <a:solidFill>
                  <a:srgbClr val="D1212B"/>
                </a:solidFill>
                <a:latin typeface="Abadi MT Condensed Extra Bold" charset="0"/>
              </a:rPr>
              <a:t>(</a:t>
            </a:r>
            <a:r>
              <a:rPr lang="hu-HU" altLang="en-US" sz="1800" dirty="0" smtClean="0">
                <a:solidFill>
                  <a:srgbClr val="D1212B"/>
                </a:solidFill>
                <a:latin typeface="Abadi MT Condensed Extra Bold" charset="0"/>
              </a:rPr>
              <a:t>VÖRÖSKERESZTES ALKALMAZOTT</a:t>
            </a:r>
            <a:r>
              <a:rPr lang="en-US" altLang="en-US" sz="1800" dirty="0" smtClean="0">
                <a:solidFill>
                  <a:srgbClr val="D1212B"/>
                </a:solidFill>
                <a:latin typeface="Abadi MT Condensed Extra Bold" charset="0"/>
              </a:rPr>
              <a:t>)</a:t>
            </a:r>
            <a:endParaRPr lang="en-US" altLang="en-US" sz="2900" dirty="0">
              <a:solidFill>
                <a:srgbClr val="D1212B"/>
              </a:solidFill>
              <a:latin typeface="Abadi MT Condensed Extra Bold" charset="0"/>
            </a:endParaRPr>
          </a:p>
        </p:txBody>
      </p:sp>
      <p:sp>
        <p:nvSpPr>
          <p:cNvPr id="5" name="Right Arrow 4"/>
          <p:cNvSpPr>
            <a:spLocks noChangeArrowheads="1"/>
          </p:cNvSpPr>
          <p:nvPr/>
        </p:nvSpPr>
        <p:spPr bwMode="auto">
          <a:xfrm>
            <a:off x="3153229" y="1925638"/>
            <a:ext cx="822325" cy="822325"/>
          </a:xfrm>
          <a:prstGeom prst="rightArrow">
            <a:avLst>
              <a:gd name="adj1" fmla="val 50000"/>
              <a:gd name="adj2" fmla="val 50000"/>
            </a:avLst>
          </a:prstGeom>
          <a:solidFill>
            <a:srgbClr val="D1212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latin typeface="Calibri" pitchFamily="34" charset="0"/>
            </a:endParaRPr>
          </a:p>
        </p:txBody>
      </p:sp>
      <p:pic>
        <p:nvPicPr>
          <p:cNvPr id="6149" name="Picture 1029" descr="Woman RC Keny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152400"/>
            <a:ext cx="268605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050925" y="4365111"/>
            <a:ext cx="5896069" cy="853844"/>
            <a:chOff x="1057989" y="4550424"/>
            <a:chExt cx="5895388" cy="853252"/>
          </a:xfrm>
        </p:grpSpPr>
        <p:sp>
          <p:nvSpPr>
            <p:cNvPr id="45064" name="Rectangle 8"/>
            <p:cNvSpPr>
              <a:spLocks noChangeArrowheads="1"/>
            </p:cNvSpPr>
            <p:nvPr/>
          </p:nvSpPr>
          <p:spPr bwMode="auto">
            <a:xfrm>
              <a:off x="3037373" y="4655126"/>
              <a:ext cx="3916004" cy="645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fontAlgn="auto">
                <a:spcBef>
                  <a:spcPts val="0"/>
                </a:spcBef>
                <a:spcAft>
                  <a:spcPts val="0"/>
                </a:spcAft>
                <a:defRPr/>
              </a:pPr>
              <a:r>
                <a:rPr lang="hu-HU" b="1" dirty="0" smtClean="0">
                  <a:solidFill>
                    <a:schemeClr val="bg1">
                      <a:lumMod val="50000"/>
                    </a:schemeClr>
                  </a:solidFill>
                  <a:latin typeface="Abadi MT Condensed Extra Bold" charset="0"/>
                  <a:ea typeface="+mn-ea"/>
                </a:rPr>
                <a:t>Állj fel árvízi felkészültség esetén</a:t>
              </a:r>
              <a:r>
                <a:rPr lang="en-US" b="1" dirty="0" smtClean="0">
                  <a:solidFill>
                    <a:schemeClr val="bg1">
                      <a:lumMod val="50000"/>
                    </a:schemeClr>
                  </a:solidFill>
                  <a:latin typeface="Abadi MT Condensed Extra Bold" charset="0"/>
                  <a:ea typeface="+mn-ea"/>
                </a:rPr>
                <a:t>:</a:t>
              </a:r>
              <a:endParaRPr lang="en-US" b="1" dirty="0">
                <a:solidFill>
                  <a:schemeClr val="bg1">
                    <a:lumMod val="50000"/>
                  </a:schemeClr>
                </a:solidFill>
                <a:latin typeface="Abadi MT Condensed Extra Bold" charset="0"/>
                <a:ea typeface="+mn-ea"/>
              </a:endParaRPr>
            </a:p>
            <a:p>
              <a:pPr fontAlgn="auto">
                <a:spcBef>
                  <a:spcPts val="0"/>
                </a:spcBef>
                <a:spcAft>
                  <a:spcPts val="0"/>
                </a:spcAft>
                <a:defRPr/>
              </a:pPr>
              <a:r>
                <a:rPr lang="hu-HU" b="1" i="1" dirty="0" smtClean="0">
                  <a:solidFill>
                    <a:schemeClr val="bg1">
                      <a:lumMod val="50000"/>
                    </a:schemeClr>
                  </a:solidFill>
                  <a:latin typeface="Abadi MT Condensed Extra Bold" charset="0"/>
                  <a:ea typeface="+mn-ea"/>
                </a:rPr>
                <a:t>Fizess 1 babszemet az árvíz előtt</a:t>
              </a:r>
              <a:endParaRPr lang="en-US" b="1" i="1" dirty="0">
                <a:solidFill>
                  <a:schemeClr val="bg1">
                    <a:lumMod val="50000"/>
                  </a:schemeClr>
                </a:solidFill>
                <a:latin typeface="Abadi MT Condensed Extra Bold" charset="0"/>
                <a:ea typeface="+mn-ea"/>
              </a:endParaRPr>
            </a:p>
          </p:txBody>
        </p:sp>
        <p:pic>
          <p:nvPicPr>
            <p:cNvPr id="6156"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316134" y="4550424"/>
              <a:ext cx="520159" cy="552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7" name="Rectangle 3"/>
            <p:cNvSpPr>
              <a:spLocks noChangeArrowheads="1"/>
            </p:cNvSpPr>
            <p:nvPr/>
          </p:nvSpPr>
          <p:spPr bwMode="auto">
            <a:xfrm>
              <a:off x="1057989" y="5034600"/>
              <a:ext cx="1928510" cy="369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1800" b="1" dirty="0" smtClean="0">
                  <a:latin typeface="Abadi MT Condensed Extra Bold" charset="0"/>
                </a:rPr>
                <a:t>Korai cselekvés</a:t>
              </a:r>
              <a:endParaRPr lang="en-US" altLang="en-US" sz="1800" b="1" dirty="0">
                <a:latin typeface="Abadi MT Condensed Extra Bold" charset="0"/>
              </a:endParaRPr>
            </a:p>
          </p:txBody>
        </p:sp>
      </p:grpSp>
      <p:grpSp>
        <p:nvGrpSpPr>
          <p:cNvPr id="8" name="Group 7"/>
          <p:cNvGrpSpPr>
            <a:grpSpLocks/>
          </p:cNvGrpSpPr>
          <p:nvPr/>
        </p:nvGrpSpPr>
        <p:grpSpPr bwMode="auto">
          <a:xfrm>
            <a:off x="1050925" y="5504288"/>
            <a:ext cx="7337743" cy="923330"/>
            <a:chOff x="1050215" y="5798403"/>
            <a:chExt cx="7338491" cy="924148"/>
          </a:xfrm>
        </p:grpSpPr>
        <p:pic>
          <p:nvPicPr>
            <p:cNvPr id="6152"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38262" y="5810296"/>
              <a:ext cx="438021" cy="467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3" name="Rectangle 12"/>
            <p:cNvSpPr>
              <a:spLocks noChangeArrowheads="1"/>
            </p:cNvSpPr>
            <p:nvPr/>
          </p:nvSpPr>
          <p:spPr bwMode="auto">
            <a:xfrm>
              <a:off x="1050215" y="6205338"/>
              <a:ext cx="1967406" cy="369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en-US" altLang="en-US" sz="1800" b="1" dirty="0" err="1" smtClean="0">
                  <a:latin typeface="Abadi MT Condensed Extra Bold" charset="0"/>
                </a:rPr>
                <a:t>Nincs</a:t>
              </a:r>
              <a:r>
                <a:rPr lang="en-US" altLang="en-US" sz="1800" b="1" dirty="0" smtClean="0">
                  <a:latin typeface="Abadi MT Condensed Extra Bold" charset="0"/>
                </a:rPr>
                <a:t> </a:t>
              </a:r>
              <a:r>
                <a:rPr lang="en-US" altLang="en-US" sz="1800" b="1" dirty="0" err="1" smtClean="0">
                  <a:latin typeface="Abadi MT Condensed Extra Bold" charset="0"/>
                </a:rPr>
                <a:t>cselekvés</a:t>
              </a:r>
              <a:endParaRPr lang="en-US" altLang="en-US" sz="1800" b="1" dirty="0">
                <a:latin typeface="Abadi MT Condensed Extra Bold" charset="0"/>
              </a:endParaRPr>
            </a:p>
          </p:txBody>
        </p:sp>
        <p:sp>
          <p:nvSpPr>
            <p:cNvPr id="14" name="Rectangle 8"/>
            <p:cNvSpPr>
              <a:spLocks noChangeArrowheads="1"/>
            </p:cNvSpPr>
            <p:nvPr/>
          </p:nvSpPr>
          <p:spPr bwMode="auto">
            <a:xfrm>
              <a:off x="2971286" y="5798403"/>
              <a:ext cx="5417420" cy="924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fontAlgn="auto">
                <a:spcBef>
                  <a:spcPts val="0"/>
                </a:spcBef>
                <a:spcAft>
                  <a:spcPts val="0"/>
                </a:spcAft>
                <a:defRPr/>
              </a:pPr>
              <a:r>
                <a:rPr lang="hu-HU" b="1" dirty="0" smtClean="0">
                  <a:solidFill>
                    <a:schemeClr val="bg1">
                      <a:lumMod val="50000"/>
                    </a:schemeClr>
                  </a:solidFill>
                  <a:latin typeface="Abadi MT Condensed Extra Bold" charset="0"/>
                  <a:ea typeface="+mn-ea"/>
                </a:rPr>
                <a:t>Maradj ülve (tevékenységeid nem kötődnek</a:t>
              </a:r>
            </a:p>
            <a:p>
              <a:pPr fontAlgn="auto">
                <a:spcBef>
                  <a:spcPts val="0"/>
                </a:spcBef>
                <a:spcAft>
                  <a:spcPts val="0"/>
                </a:spcAft>
                <a:defRPr/>
              </a:pPr>
              <a:r>
                <a:rPr lang="hu-HU" b="1" dirty="0" smtClean="0">
                  <a:solidFill>
                    <a:schemeClr val="bg1">
                      <a:lumMod val="50000"/>
                    </a:schemeClr>
                  </a:solidFill>
                  <a:latin typeface="Abadi MT Condensed Extra Bold" charset="0"/>
                  <a:ea typeface="+mn-ea"/>
                </a:rPr>
                <a:t>a katasztrófa-helyzetekre való felkészüléshez</a:t>
              </a:r>
              <a:r>
                <a:rPr lang="en-US" b="1" i="1" dirty="0" smtClean="0">
                  <a:solidFill>
                    <a:schemeClr val="bg1">
                      <a:lumMod val="50000"/>
                    </a:schemeClr>
                  </a:solidFill>
                  <a:latin typeface="Abadi MT Condensed Extra Bold" charset="0"/>
                  <a:ea typeface="+mn-ea"/>
                </a:rPr>
                <a:t>)</a:t>
              </a:r>
              <a:r>
                <a:rPr lang="en-US" b="1" dirty="0" smtClean="0">
                  <a:solidFill>
                    <a:schemeClr val="bg1">
                      <a:lumMod val="50000"/>
                    </a:schemeClr>
                  </a:solidFill>
                  <a:latin typeface="Abadi MT Condensed Extra Bold" charset="0"/>
                  <a:ea typeface="+mn-ea"/>
                </a:rPr>
                <a:t>: </a:t>
              </a:r>
              <a:endParaRPr lang="en-US" b="1" dirty="0">
                <a:solidFill>
                  <a:schemeClr val="bg1">
                    <a:lumMod val="50000"/>
                  </a:schemeClr>
                </a:solidFill>
                <a:latin typeface="Abadi MT Condensed Extra Bold" charset="0"/>
                <a:ea typeface="+mn-ea"/>
              </a:endParaRPr>
            </a:p>
            <a:p>
              <a:pPr fontAlgn="auto">
                <a:spcBef>
                  <a:spcPts val="0"/>
                </a:spcBef>
                <a:spcAft>
                  <a:spcPts val="0"/>
                </a:spcAft>
                <a:defRPr/>
              </a:pPr>
              <a:r>
                <a:rPr lang="hu-HU" b="1" i="1" dirty="0" smtClean="0">
                  <a:solidFill>
                    <a:schemeClr val="bg1">
                      <a:lumMod val="50000"/>
                    </a:schemeClr>
                  </a:solidFill>
                  <a:latin typeface="Abadi MT Condensed Extra Bold" charset="0"/>
                  <a:ea typeface="+mn-ea"/>
                </a:rPr>
                <a:t>Ne fizess semmit</a:t>
              </a:r>
              <a:endParaRPr lang="en-US" b="1" i="1" dirty="0">
                <a:solidFill>
                  <a:schemeClr val="bg1">
                    <a:lumMod val="50000"/>
                  </a:schemeClr>
                </a:solidFill>
                <a:latin typeface="Abadi MT Condensed Extra Bold" charset="0"/>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1+#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utoUpdateAnimBg="0"/>
      <p:bldP spid="62" grpId="0" autoUpdateAnimBg="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0" descr="Gujara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2100" y="428625"/>
            <a:ext cx="8509000" cy="598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0" y="2493963"/>
            <a:ext cx="9144000" cy="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8195" name="Line 3"/>
          <p:cNvSpPr>
            <a:spLocks noChangeShapeType="1"/>
          </p:cNvSpPr>
          <p:nvPr/>
        </p:nvSpPr>
        <p:spPr bwMode="auto">
          <a:xfrm>
            <a:off x="0" y="5410200"/>
            <a:ext cx="9144000" cy="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hu-HU"/>
          </a:p>
        </p:txBody>
      </p:sp>
      <p:sp>
        <p:nvSpPr>
          <p:cNvPr id="10244" name="Rectangle 4"/>
          <p:cNvSpPr>
            <a:spLocks noChangeArrowheads="1"/>
          </p:cNvSpPr>
          <p:nvPr/>
        </p:nvSpPr>
        <p:spPr bwMode="auto">
          <a:xfrm>
            <a:off x="4885871" y="838200"/>
            <a:ext cx="2852063" cy="699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algn="ctr" eaLnBrk="1" hangingPunct="1">
              <a:lnSpc>
                <a:spcPct val="150000"/>
              </a:lnSpc>
              <a:spcBef>
                <a:spcPct val="0"/>
              </a:spcBef>
              <a:buFont typeface="Arial" charset="0"/>
              <a:buNone/>
            </a:pPr>
            <a:r>
              <a:rPr lang="hu-HU" altLang="en-US" sz="3000" u="sng" dirty="0" smtClean="0">
                <a:latin typeface="Abadi MT Condensed Extra Bold" charset="0"/>
              </a:rPr>
              <a:t>Nincs probléma</a:t>
            </a:r>
            <a:endParaRPr lang="en-US" altLang="en-US" sz="1800" b="1" dirty="0">
              <a:solidFill>
                <a:schemeClr val="bg2"/>
              </a:solidFill>
              <a:latin typeface="Abadi MT Condensed Extra Bold" charset="0"/>
            </a:endParaRPr>
          </a:p>
        </p:txBody>
      </p:sp>
      <p:sp>
        <p:nvSpPr>
          <p:cNvPr id="10245" name="Text Box 5"/>
          <p:cNvSpPr txBox="1">
            <a:spLocks noChangeArrowheads="1"/>
          </p:cNvSpPr>
          <p:nvPr/>
        </p:nvSpPr>
        <p:spPr bwMode="auto">
          <a:xfrm>
            <a:off x="5776912" y="2865438"/>
            <a:ext cx="3149373" cy="2169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defRPr/>
            </a:pPr>
            <a:r>
              <a:rPr lang="en-US" sz="3000" dirty="0" smtClean="0">
                <a:latin typeface="Abadi MT Condensed Extra Bold" charset="0"/>
                <a:cs typeface="Abadi MT Condensed Extra Bold" charset="0"/>
              </a:rPr>
              <a:t>: </a:t>
            </a:r>
            <a:r>
              <a:rPr lang="hu-HU" sz="3000" u="sng" dirty="0" smtClean="0">
                <a:latin typeface="Abadi MT Condensed Extra Bold" charset="0"/>
                <a:cs typeface="Abadi MT Condensed Extra Bold" charset="0"/>
              </a:rPr>
              <a:t>Nincs probléma</a:t>
            </a:r>
            <a:endParaRPr lang="en-US" sz="3000" u="sng" dirty="0" smtClean="0">
              <a:latin typeface="Abadi MT Condensed Extra Bold" charset="0"/>
              <a:cs typeface="Abadi MT Condensed Extra Bold" charset="0"/>
            </a:endParaRPr>
          </a:p>
          <a:p>
            <a:pPr algn="ctr" fontAlgn="auto">
              <a:lnSpc>
                <a:spcPct val="150000"/>
              </a:lnSpc>
              <a:spcBef>
                <a:spcPts val="0"/>
              </a:spcBef>
              <a:spcAft>
                <a:spcPts val="0"/>
              </a:spcAft>
              <a:defRPr/>
            </a:pPr>
            <a:r>
              <a:rPr lang="en-US" altLang="ja-JP" sz="3000" dirty="0" smtClean="0">
                <a:latin typeface="Abadi MT Condensed Extra Bold" charset="0"/>
                <a:cs typeface="Abadi MT Condensed Extra Bold" charset="0"/>
              </a:rPr>
              <a:t>  </a:t>
            </a:r>
            <a:endParaRPr lang="en-US" sz="3000" dirty="0" smtClean="0">
              <a:latin typeface="Abadi MT Condensed Extra Bold" charset="0"/>
              <a:cs typeface="Abadi MT Condensed Extra Bold" charset="0"/>
            </a:endParaRPr>
          </a:p>
          <a:p>
            <a:pPr algn="ctr" fontAlgn="auto">
              <a:lnSpc>
                <a:spcPct val="150000"/>
              </a:lnSpc>
              <a:spcBef>
                <a:spcPts val="0"/>
              </a:spcBef>
              <a:spcAft>
                <a:spcPts val="0"/>
              </a:spcAft>
              <a:buFont typeface="Arial" charset="0"/>
              <a:buNone/>
              <a:defRPr/>
            </a:pPr>
            <a:r>
              <a:rPr lang="en-US" sz="3000" dirty="0" smtClean="0">
                <a:latin typeface="Abadi MT Condensed Extra Bold" charset="0"/>
                <a:cs typeface="Abadi MT Condensed Extra Bold" charset="0"/>
              </a:rPr>
              <a:t>:  </a:t>
            </a:r>
            <a:r>
              <a:rPr lang="hu-HU" sz="3000" u="sng" dirty="0" smtClean="0">
                <a:latin typeface="Abadi MT Condensed Extra Bold" charset="0"/>
                <a:cs typeface="Abadi MT Condensed Extra Bold" charset="0"/>
              </a:rPr>
              <a:t>Fizess 4-et</a:t>
            </a:r>
            <a:endParaRPr lang="en-US" sz="3000" u="sng" dirty="0">
              <a:latin typeface="Abadi MT Condensed Extra Bold" charset="0"/>
              <a:cs typeface="Abadi MT Condensed Extra Bold" charset="0"/>
            </a:endParaRPr>
          </a:p>
        </p:txBody>
      </p:sp>
      <p:sp>
        <p:nvSpPr>
          <p:cNvPr id="10246" name="Rectangle 6"/>
          <p:cNvSpPr>
            <a:spLocks noChangeArrowheads="1"/>
          </p:cNvSpPr>
          <p:nvPr/>
        </p:nvSpPr>
        <p:spPr bwMode="auto">
          <a:xfrm>
            <a:off x="974725" y="5791200"/>
            <a:ext cx="7162800" cy="1169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algn="ctr" eaLnBrk="1" hangingPunct="1">
              <a:spcBef>
                <a:spcPct val="0"/>
              </a:spcBef>
              <a:buFontTx/>
              <a:buNone/>
            </a:pPr>
            <a:r>
              <a:rPr lang="hu-HU" altLang="en-US" sz="3500" dirty="0" smtClean="0">
                <a:solidFill>
                  <a:srgbClr val="BC0204"/>
                </a:solidFill>
                <a:latin typeface="Abadi MT Condensed Extra Bold" charset="0"/>
              </a:rPr>
              <a:t>Nincs elég babszemed kifizetni</a:t>
            </a:r>
            <a:r>
              <a:rPr lang="en-US" altLang="en-US" sz="3500" dirty="0" smtClean="0">
                <a:solidFill>
                  <a:srgbClr val="BC0204"/>
                </a:solidFill>
                <a:latin typeface="Abadi MT Condensed Extra Bold" charset="0"/>
              </a:rPr>
              <a:t>?   </a:t>
            </a:r>
            <a:r>
              <a:rPr lang="hu-HU" altLang="en-US" sz="3500" i="1" dirty="0" smtClean="0">
                <a:solidFill>
                  <a:srgbClr val="BC0204"/>
                </a:solidFill>
                <a:latin typeface="Abadi MT Condensed Extra Bold" charset="0"/>
              </a:rPr>
              <a:t>K</a:t>
            </a:r>
            <a:r>
              <a:rPr lang="en-US" altLang="en-US" sz="3500" i="1" dirty="0" smtClean="0">
                <a:solidFill>
                  <a:srgbClr val="BC0204"/>
                </a:solidFill>
                <a:latin typeface="Abadi MT Condensed Extra Bold" charset="0"/>
              </a:rPr>
              <a:t>RÍZIS!</a:t>
            </a:r>
            <a:endParaRPr lang="en-US" altLang="en-US" sz="3500" dirty="0">
              <a:solidFill>
                <a:srgbClr val="BC0204"/>
              </a:solidFill>
              <a:latin typeface="Abadi MT Condensed Extra Bold"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912938" y="608013"/>
            <a:ext cx="760412"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808163" y="3327400"/>
            <a:ext cx="79057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a:grpSpLocks/>
          </p:cNvGrpSpPr>
          <p:nvPr/>
        </p:nvGrpSpPr>
        <p:grpSpPr bwMode="auto">
          <a:xfrm>
            <a:off x="3453167" y="2785291"/>
            <a:ext cx="1928733" cy="853830"/>
            <a:chOff x="926181" y="4550424"/>
            <a:chExt cx="1928462" cy="853263"/>
          </a:xfrm>
        </p:grpSpPr>
        <p:pic>
          <p:nvPicPr>
            <p:cNvPr id="8207"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316134" y="4550424"/>
              <a:ext cx="520159" cy="552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8" name="Rectangle 11"/>
            <p:cNvSpPr>
              <a:spLocks noChangeArrowheads="1"/>
            </p:cNvSpPr>
            <p:nvPr/>
          </p:nvSpPr>
          <p:spPr bwMode="auto">
            <a:xfrm>
              <a:off x="926181" y="5034600"/>
              <a:ext cx="1928462" cy="36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1800" b="1" dirty="0" smtClean="0">
                  <a:latin typeface="Abadi MT Condensed Extra Bold" charset="0"/>
                </a:rPr>
                <a:t>Korai cselekvés</a:t>
              </a:r>
              <a:endParaRPr lang="en-US" altLang="en-US" sz="1800" b="1" dirty="0">
                <a:latin typeface="Abadi MT Condensed Extra Bold" charset="0"/>
              </a:endParaRPr>
            </a:p>
          </p:txBody>
        </p:sp>
      </p:grpSp>
      <p:grpSp>
        <p:nvGrpSpPr>
          <p:cNvPr id="7" name="Group 6"/>
          <p:cNvGrpSpPr>
            <a:grpSpLocks/>
          </p:cNvGrpSpPr>
          <p:nvPr/>
        </p:nvGrpSpPr>
        <p:grpSpPr bwMode="auto">
          <a:xfrm>
            <a:off x="3599715" y="4294628"/>
            <a:ext cx="2031325" cy="763965"/>
            <a:chOff x="839894" y="5810296"/>
            <a:chExt cx="2030229" cy="764751"/>
          </a:xfrm>
        </p:grpSpPr>
        <p:pic>
          <p:nvPicPr>
            <p:cNvPr id="8205" name="Picture 13"/>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438262" y="5810296"/>
              <a:ext cx="438021" cy="467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6" name="Rectangle 14"/>
            <p:cNvSpPr>
              <a:spLocks noChangeArrowheads="1"/>
            </p:cNvSpPr>
            <p:nvPr/>
          </p:nvSpPr>
          <p:spPr bwMode="auto">
            <a:xfrm>
              <a:off x="839894" y="6205335"/>
              <a:ext cx="2030229" cy="36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en-US" altLang="en-US" sz="1800" b="1" dirty="0" err="1" smtClean="0">
                  <a:latin typeface="Abadi MT Condensed Extra Bold" charset="0"/>
                </a:rPr>
                <a:t>Nincs</a:t>
              </a:r>
              <a:r>
                <a:rPr lang="en-US" altLang="en-US" sz="1800" b="1" dirty="0" smtClean="0">
                  <a:latin typeface="Abadi MT Condensed Extra Bold" charset="0"/>
                </a:rPr>
                <a:t> </a:t>
              </a:r>
              <a:r>
                <a:rPr lang="en-US" altLang="en-US" sz="1800" b="1" dirty="0" err="1" smtClean="0">
                  <a:latin typeface="Abadi MT Condensed Extra Bold" charset="0"/>
                </a:rPr>
                <a:t>cselekvés</a:t>
              </a:r>
              <a:endParaRPr lang="en-US" altLang="en-US" sz="1800" b="1" dirty="0">
                <a:latin typeface="Abadi MT Condensed Extra Bold" charset="0"/>
              </a:endParaRPr>
            </a:p>
          </p:txBody>
        </p:sp>
      </p:grpSp>
      <p:sp>
        <p:nvSpPr>
          <p:cNvPr id="5" name="Rectangle 4"/>
          <p:cNvSpPr>
            <a:spLocks noChangeArrowheads="1"/>
          </p:cNvSpPr>
          <p:nvPr/>
        </p:nvSpPr>
        <p:spPr bwMode="auto">
          <a:xfrm>
            <a:off x="530907" y="1138238"/>
            <a:ext cx="3602269" cy="699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algn="ctr" eaLnBrk="1" hangingPunct="1">
              <a:lnSpc>
                <a:spcPct val="150000"/>
              </a:lnSpc>
              <a:spcBef>
                <a:spcPct val="0"/>
              </a:spcBef>
              <a:buFont typeface="Arial" charset="0"/>
              <a:buNone/>
            </a:pPr>
            <a:r>
              <a:rPr lang="hu-HU" altLang="en-US" sz="3000" b="1" i="1" dirty="0" smtClean="0">
                <a:latin typeface="Abadi MT Condensed Extra Bold" charset="0"/>
              </a:rPr>
              <a:t>Nincs katasztrófa?</a:t>
            </a:r>
            <a:endParaRPr lang="en-US" altLang="en-US" sz="3000" b="1" i="1" dirty="0">
              <a:latin typeface="Abadi MT Condensed Extra Bold" charset="0"/>
            </a:endParaRPr>
          </a:p>
        </p:txBody>
      </p:sp>
      <p:sp>
        <p:nvSpPr>
          <p:cNvPr id="20" name="Text Box 5"/>
          <p:cNvSpPr txBox="1">
            <a:spLocks noChangeArrowheads="1"/>
          </p:cNvSpPr>
          <p:nvPr/>
        </p:nvSpPr>
        <p:spPr bwMode="auto">
          <a:xfrm>
            <a:off x="1457325" y="3983038"/>
            <a:ext cx="1636713" cy="784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buFont typeface="Arial" charset="0"/>
              <a:buNone/>
              <a:defRPr/>
            </a:pPr>
            <a:r>
              <a:rPr lang="hu-HU" sz="3000" i="1" dirty="0" smtClean="0">
                <a:solidFill>
                  <a:srgbClr val="0000FF"/>
                </a:solidFill>
                <a:latin typeface="Abadi MT Condensed Extra Bold" charset="0"/>
                <a:cs typeface="Abadi MT Condensed Extra Bold" charset="0"/>
              </a:rPr>
              <a:t>Árvíz</a:t>
            </a:r>
            <a:r>
              <a:rPr lang="en-US" sz="3000" i="1" dirty="0" smtClean="0">
                <a:solidFill>
                  <a:srgbClr val="0000FF"/>
                </a:solidFill>
                <a:latin typeface="Abadi MT Condensed Extra Bold" charset="0"/>
                <a:cs typeface="Abadi MT Condensed Extra Bold" charset="0"/>
              </a:rPr>
              <a:t> ?</a:t>
            </a:r>
            <a:r>
              <a:rPr lang="en-US" sz="3000" dirty="0" smtClean="0">
                <a:latin typeface="Abadi MT Condensed Extra Bold" charset="0"/>
                <a:cs typeface="Abadi MT Condensed Extra Bold" charset="0"/>
              </a:rPr>
              <a:t>  </a:t>
            </a:r>
            <a:endParaRPr lang="en-US" sz="3000" u="sng" dirty="0">
              <a:latin typeface="Abadi MT Condensed Extra Bold" charset="0"/>
              <a:cs typeface="Abadi MT Condensed Extra Bold"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fade">
                                      <p:cBhvr>
                                        <p:cTn id="18" dur="500"/>
                                        <p:tgtEl>
                                          <p:spTgt spid="1024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246"/>
                                        </p:tgtEl>
                                        <p:attrNameLst>
                                          <p:attrName>style.visibility</p:attrName>
                                        </p:attrNameLst>
                                      </p:cBhvr>
                                      <p:to>
                                        <p:strVal val="visible"/>
                                      </p:to>
                                    </p:set>
                                    <p:animEffect transition="in" filter="fade">
                                      <p:cBhvr>
                                        <p:cTn id="3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ChangeArrowheads="1"/>
          </p:cNvSpPr>
          <p:nvPr/>
        </p:nvSpPr>
        <p:spPr bwMode="auto">
          <a:xfrm>
            <a:off x="0" y="1207408"/>
            <a:ext cx="9315371"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pitchFamily="34" charset="-128"/>
              </a:defRPr>
            </a:lvl9pPr>
          </a:lstStyle>
          <a:p>
            <a:pPr eaLnBrk="1" hangingPunct="1">
              <a:spcBef>
                <a:spcPct val="0"/>
              </a:spcBef>
              <a:buFontTx/>
              <a:buNone/>
            </a:pPr>
            <a:r>
              <a:rPr lang="hu-HU" altLang="en-US" sz="21000" dirty="0" smtClean="0">
                <a:solidFill>
                  <a:srgbClr val="D1212B"/>
                </a:solidFill>
                <a:latin typeface="Abadi MT Condensed Extra Bold" charset="0"/>
              </a:rPr>
              <a:t>JÁTÉK!</a:t>
            </a:r>
            <a:endParaRPr lang="en-US" altLang="en-US" sz="21000" dirty="0">
              <a:solidFill>
                <a:srgbClr val="D1212B"/>
              </a:solidFill>
              <a:latin typeface="Abadi MT Condensed Extra Bold" charset="0"/>
            </a:endParaRPr>
          </a:p>
        </p:txBody>
      </p:sp>
      <p:sp>
        <p:nvSpPr>
          <p:cNvPr id="2" name="Rectangle 1"/>
          <p:cNvSpPr/>
          <p:nvPr/>
        </p:nvSpPr>
        <p:spPr>
          <a:xfrm>
            <a:off x="1484313" y="4531395"/>
            <a:ext cx="2637744" cy="492443"/>
          </a:xfrm>
          <a:prstGeom prst="rect">
            <a:avLst/>
          </a:prstGeom>
        </p:spPr>
        <p:txBody>
          <a:bodyPr wrap="square">
            <a:spAutoFit/>
          </a:bodyPr>
          <a:lstStyle/>
          <a:p>
            <a:pPr fontAlgn="auto">
              <a:spcBef>
                <a:spcPts val="0"/>
              </a:spcBef>
              <a:spcAft>
                <a:spcPts val="0"/>
              </a:spcAft>
              <a:defRPr/>
            </a:pPr>
            <a:r>
              <a:rPr lang="hu-HU" sz="2600" i="1" dirty="0" smtClean="0">
                <a:solidFill>
                  <a:schemeClr val="bg1">
                    <a:lumMod val="50000"/>
                  </a:schemeClr>
                </a:solidFill>
                <a:latin typeface="+mn-lt"/>
                <a:ea typeface="+mn-ea"/>
              </a:rPr>
              <a:t>Két gyakorlási kör</a:t>
            </a:r>
            <a:endParaRPr lang="en-US" sz="2600" dirty="0">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0850" y="2367150"/>
            <a:ext cx="8583613" cy="830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r>
              <a:rPr lang="en-US" b="1" dirty="0">
                <a:solidFill>
                  <a:schemeClr val="bg1">
                    <a:lumMod val="50000"/>
                  </a:schemeClr>
                </a:solidFill>
              </a:rPr>
              <a:t>1.  </a:t>
            </a:r>
            <a:r>
              <a:rPr lang="hu-HU" b="1" dirty="0">
                <a:solidFill>
                  <a:schemeClr val="bg1">
                    <a:lumMod val="50000"/>
                  </a:schemeClr>
                </a:solidFill>
              </a:rPr>
              <a:t>T</a:t>
            </a:r>
            <a:r>
              <a:rPr lang="hu-HU" b="1" dirty="0" smtClean="0">
                <a:solidFill>
                  <a:schemeClr val="bg1">
                    <a:lumMod val="50000"/>
                  </a:schemeClr>
                </a:solidFill>
              </a:rPr>
              <a:t>egyetek a pohárba tetszőleges számú babszemet</a:t>
            </a:r>
            <a:endParaRPr lang="en-US" dirty="0">
              <a:solidFill>
                <a:schemeClr val="bg1">
                  <a:lumMod val="50000"/>
                </a:schemeClr>
              </a:solidFill>
            </a:endParaRPr>
          </a:p>
          <a:p>
            <a:pPr fontAlgn="auto">
              <a:spcBef>
                <a:spcPts val="0"/>
              </a:spcBef>
              <a:spcAft>
                <a:spcPts val="0"/>
              </a:spcAft>
              <a:buFont typeface="Arial" charset="0"/>
              <a:buNone/>
              <a:defRPr/>
            </a:pPr>
            <a:r>
              <a:rPr lang="en-US" b="1" dirty="0">
                <a:solidFill>
                  <a:schemeClr val="bg1">
                    <a:lumMod val="50000"/>
                  </a:schemeClr>
                </a:solidFill>
              </a:rPr>
              <a:t>2.  </a:t>
            </a:r>
            <a:r>
              <a:rPr lang="hu-HU" b="1" dirty="0" smtClean="0">
                <a:solidFill>
                  <a:schemeClr val="bg1">
                    <a:lumMod val="50000"/>
                  </a:schemeClr>
                </a:solidFill>
              </a:rPr>
              <a:t>A visszaszámlálás végén gyertek előre a pohárral</a:t>
            </a:r>
            <a:endParaRPr lang="en-US" b="1" dirty="0" smtClean="0">
              <a:solidFill>
                <a:schemeClr val="bg1">
                  <a:lumMod val="50000"/>
                </a:schemeClr>
              </a:solidFill>
            </a:endParaRPr>
          </a:p>
        </p:txBody>
      </p:sp>
      <p:sp>
        <p:nvSpPr>
          <p:cNvPr id="6" name="Text Box 2"/>
          <p:cNvSpPr txBox="1">
            <a:spLocks noChangeArrowheads="1"/>
          </p:cNvSpPr>
          <p:nvPr/>
        </p:nvSpPr>
        <p:spPr bwMode="auto">
          <a:xfrm>
            <a:off x="249238" y="3767138"/>
            <a:ext cx="8582025" cy="282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marL="0" indent="0" fontAlgn="auto">
              <a:spcBef>
                <a:spcPct val="80000"/>
              </a:spcBef>
              <a:spcAft>
                <a:spcPts val="0"/>
              </a:spcAft>
              <a:defRPr/>
            </a:pPr>
            <a:r>
              <a:rPr lang="hu-HU" i="1" u="sng" dirty="0" smtClean="0">
                <a:solidFill>
                  <a:schemeClr val="bg1">
                    <a:lumMod val="50000"/>
                  </a:schemeClr>
                </a:solidFill>
              </a:rPr>
              <a:t>Legnagyobb ajánlatot tevő csapatok</a:t>
            </a:r>
            <a:r>
              <a:rPr lang="en-US" i="1" dirty="0" smtClean="0">
                <a:solidFill>
                  <a:schemeClr val="bg1">
                    <a:lumMod val="50000"/>
                  </a:schemeClr>
                </a:solidFill>
              </a:rPr>
              <a:t>: </a:t>
            </a:r>
          </a:p>
          <a:p>
            <a:pPr marL="511175" lvl="1" indent="0" fontAlgn="auto">
              <a:spcBef>
                <a:spcPct val="80000"/>
              </a:spcBef>
              <a:spcAft>
                <a:spcPts val="0"/>
              </a:spcAft>
              <a:defRPr/>
            </a:pPr>
            <a:r>
              <a:rPr lang="hu-HU" i="1" dirty="0" smtClean="0">
                <a:solidFill>
                  <a:schemeClr val="bg1">
                    <a:lumMod val="50000"/>
                  </a:schemeClr>
                </a:solidFill>
                <a:cs typeface="MS PGothic" charset="0"/>
              </a:rPr>
              <a:t>A csapat döntéshozatal előtt láthatja a regionális dobókockát a játék során.</a:t>
            </a:r>
          </a:p>
          <a:p>
            <a:pPr marL="511175" lvl="1" indent="0" fontAlgn="auto">
              <a:spcBef>
                <a:spcPct val="80000"/>
              </a:spcBef>
              <a:spcAft>
                <a:spcPts val="0"/>
              </a:spcAft>
              <a:defRPr/>
            </a:pPr>
            <a:r>
              <a:rPr lang="hu-HU" i="1" dirty="0" smtClean="0">
                <a:solidFill>
                  <a:schemeClr val="bg1">
                    <a:lumMod val="50000"/>
                  </a:schemeClr>
                </a:solidFill>
                <a:cs typeface="MS PGothic" charset="0"/>
              </a:rPr>
              <a:t>A játékmester elveszi a babszemeket. </a:t>
            </a:r>
            <a:r>
              <a:rPr lang="en-US" i="1" dirty="0" smtClean="0">
                <a:solidFill>
                  <a:schemeClr val="bg1">
                    <a:lumMod val="50000"/>
                  </a:schemeClr>
                </a:solidFill>
                <a:cs typeface="MS PGothic" charset="0"/>
              </a:rPr>
              <a:t>			     	     		</a:t>
            </a:r>
          </a:p>
          <a:p>
            <a:pPr marL="0" indent="0" fontAlgn="auto">
              <a:spcBef>
                <a:spcPct val="80000"/>
              </a:spcBef>
              <a:spcAft>
                <a:spcPts val="0"/>
              </a:spcAft>
              <a:defRPr/>
            </a:pPr>
            <a:r>
              <a:rPr lang="hu-HU" i="1" u="sng" dirty="0" smtClean="0">
                <a:solidFill>
                  <a:schemeClr val="bg1">
                    <a:lumMod val="50000"/>
                  </a:schemeClr>
                </a:solidFill>
              </a:rPr>
              <a:t>Többi csapat</a:t>
            </a:r>
            <a:r>
              <a:rPr lang="en-US" i="1" dirty="0" smtClean="0">
                <a:solidFill>
                  <a:schemeClr val="bg1">
                    <a:lumMod val="50000"/>
                  </a:schemeClr>
                </a:solidFill>
              </a:rPr>
              <a:t>: </a:t>
            </a:r>
            <a:r>
              <a:rPr lang="hu-HU" i="1" dirty="0" smtClean="0">
                <a:solidFill>
                  <a:schemeClr val="bg1">
                    <a:lumMod val="50000"/>
                  </a:schemeClr>
                </a:solidFill>
              </a:rPr>
              <a:t>Visszakapja a babszemeket.</a:t>
            </a:r>
            <a:endParaRPr lang="en-US" i="1" dirty="0" smtClean="0">
              <a:solidFill>
                <a:schemeClr val="bg1">
                  <a:lumMod val="50000"/>
                </a:schemeClr>
              </a:solidFill>
            </a:endParaRPr>
          </a:p>
        </p:txBody>
      </p:sp>
      <p:sp>
        <p:nvSpPr>
          <p:cNvPr id="7" name="Text Box 3"/>
          <p:cNvSpPr txBox="1">
            <a:spLocks noChangeArrowheads="1"/>
          </p:cNvSpPr>
          <p:nvPr/>
        </p:nvSpPr>
        <p:spPr bwMode="auto">
          <a:xfrm>
            <a:off x="257175" y="373063"/>
            <a:ext cx="8747125" cy="1938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defRPr/>
            </a:pPr>
            <a:r>
              <a:rPr lang="hu-HU" sz="3600" b="1" dirty="0" smtClean="0">
                <a:solidFill>
                  <a:srgbClr val="BC0204"/>
                </a:solidFill>
                <a:latin typeface="Helvetica" charset="0"/>
                <a:cs typeface="Helvetica" charset="0"/>
              </a:rPr>
              <a:t>AUKCIÓ A REGIONÁLIS ELŐREJELZÉSÉRT</a:t>
            </a:r>
            <a:endParaRPr lang="en-US" sz="3600" b="1" dirty="0">
              <a:solidFill>
                <a:srgbClr val="BC0204"/>
              </a:solidFill>
              <a:latin typeface="Helvetica" charset="0"/>
              <a:cs typeface="Helvetica" charset="0"/>
            </a:endParaRPr>
          </a:p>
          <a:p>
            <a:pPr algn="ctr" fontAlgn="auto">
              <a:spcBef>
                <a:spcPts val="0"/>
              </a:spcBef>
              <a:spcAft>
                <a:spcPts val="0"/>
              </a:spcAft>
              <a:defRPr/>
            </a:pPr>
            <a:r>
              <a:rPr lang="hu-HU" b="1" dirty="0" smtClean="0">
                <a:solidFill>
                  <a:schemeClr val="bg1">
                    <a:lumMod val="50000"/>
                  </a:schemeClr>
                </a:solidFill>
              </a:rPr>
              <a:t>A csapatok felének információja lehet a valószínű esőzésekről</a:t>
            </a:r>
            <a:endParaRPr lang="en-US" sz="1800" dirty="0">
              <a:ea typeface="Helvetica" charset="0"/>
              <a:cs typeface="Helvetica"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535F6629DBB54289516015594A1B8E" ma:contentTypeVersion="0" ma:contentTypeDescription="Create a new document." ma:contentTypeScope="" ma:versionID="b0afa6296c8c5481b24a21ca43475a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6766FA-90B2-4D27-982C-AE47FAE31FE1}">
  <ds:schemaRefs>
    <ds:schemaRef ds:uri="http://www.w3.org/XML/1998/namespace"/>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4141B986-2CEF-4730-AFEC-95ED326B461B}">
  <ds:schemaRefs>
    <ds:schemaRef ds:uri="http://schemas.microsoft.com/sharepoint/v3/contenttype/forms"/>
  </ds:schemaRefs>
</ds:datastoreItem>
</file>

<file path=customXml/itemProps3.xml><?xml version="1.0" encoding="utf-8"?>
<ds:datastoreItem xmlns:ds="http://schemas.openxmlformats.org/officeDocument/2006/customXml" ds:itemID="{4DE5B71C-A671-4E47-8BF4-39AD0DD1F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1571</TotalTime>
  <Words>959</Words>
  <Application>Microsoft Office PowerPoint</Application>
  <PresentationFormat>Diavetítés a képernyőre (4:3 oldalarány)</PresentationFormat>
  <Paragraphs>129</Paragraphs>
  <Slides>13</Slides>
  <Notes>13</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 Theme</vt:lpstr>
      <vt:lpstr>1. dia</vt:lpstr>
      <vt:lpstr>2. dia</vt:lpstr>
      <vt:lpstr>3. dia</vt:lpstr>
      <vt:lpstr>4. dia</vt:lpstr>
      <vt:lpstr>5. dia</vt:lpstr>
      <vt:lpstr>6. dia</vt:lpstr>
      <vt:lpstr>7. dia</vt:lpstr>
      <vt:lpstr>8. dia</vt:lpstr>
      <vt:lpstr>9. dia</vt:lpstr>
      <vt:lpstr>10. dia</vt:lpstr>
      <vt:lpstr>11. dia</vt:lpstr>
      <vt:lpstr>12. dia</vt:lpstr>
      <vt:lpstr>13.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Suarez</dc:creator>
  <cp:lastModifiedBy>TELENOR</cp:lastModifiedBy>
  <cp:revision>34</cp:revision>
  <dcterms:created xsi:type="dcterms:W3CDTF">2012-06-22T07:42:19Z</dcterms:created>
  <dcterms:modified xsi:type="dcterms:W3CDTF">2014-07-14T05:58:11Z</dcterms:modified>
</cp:coreProperties>
</file>