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9" r:id="rId2"/>
    <p:sldId id="369" r:id="rId3"/>
    <p:sldId id="353" r:id="rId4"/>
    <p:sldId id="373" r:id="rId5"/>
    <p:sldId id="368" r:id="rId6"/>
    <p:sldId id="370" r:id="rId7"/>
    <p:sldId id="371" r:id="rId8"/>
    <p:sldId id="372" r:id="rId9"/>
    <p:sldId id="375" r:id="rId10"/>
    <p:sldId id="374" r:id="rId11"/>
    <p:sldId id="376" r:id="rId1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F95"/>
    <a:srgbClr val="3F4A54"/>
    <a:srgbClr val="0034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1789" autoAdjust="0"/>
  </p:normalViewPr>
  <p:slideViewPr>
    <p:cSldViewPr snapToGrid="0">
      <p:cViewPr varScale="1">
        <p:scale>
          <a:sx n="102" d="100"/>
          <a:sy n="102" d="100"/>
        </p:scale>
        <p:origin x="70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F5D6E-3C4F-42B2-BA97-3A1F2C30594C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EF9A-CCA7-4C11-97EE-341E7996CD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45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149B-197E-43F4-9FC2-71596A545F9E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73D5D-C540-49E9-A395-41FF171ECF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83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1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40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67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11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00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95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89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46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03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2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F6F9-9EB5-4228-BD04-80D18C2A214F}" type="datetimeFigureOut">
              <a:rPr lang="hu-HU" smtClean="0"/>
              <a:t>2017.09.05.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1DB2-B672-4D6B-AA69-E80BDD8FF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63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kulcsar.tunde@pte.h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jpg@01D2A964.BB2BCF80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sproutworld.com/d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13" name="Téglalap 1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4" name="Csoportba foglalás 1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19" name="Szövegdoboz 1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20" name="Egyenes összekötő 1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Csoportba foglalás 1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16" name="Szövegdoboz 1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rgbClr val="717171"/>
                    </a:solidFill>
                    <a:latin typeface="+mj-lt"/>
                  </a:rPr>
                  <a:t>1367</a:t>
                </a:r>
                <a:endParaRPr lang="hu-HU" sz="2800" b="1" i="1" dirty="0">
                  <a:solidFill>
                    <a:srgbClr val="717171"/>
                  </a:solidFill>
                  <a:latin typeface="+mj-lt"/>
                </a:endParaRPr>
              </a:p>
            </p:txBody>
          </p:sp>
          <p:sp>
            <p:nvSpPr>
              <p:cNvPr id="17" name="Szövegdoboz 1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 smtClean="0">
                    <a:solidFill>
                      <a:srgbClr val="BABABA"/>
                    </a:solidFill>
                    <a:latin typeface="+mj-lt"/>
                  </a:rPr>
                  <a:t>Magyarország első egyeteme</a:t>
                </a:r>
                <a:endParaRPr lang="hu-HU" sz="1000" i="1" dirty="0">
                  <a:solidFill>
                    <a:srgbClr val="BABABA"/>
                  </a:solidFill>
                  <a:latin typeface="+mj-lt"/>
                </a:endParaRPr>
              </a:p>
            </p:txBody>
          </p:sp>
        </p:grpSp>
      </p:grpSp>
      <p:sp>
        <p:nvSpPr>
          <p:cNvPr id="3" name="Téglalap 2"/>
          <p:cNvSpPr/>
          <p:nvPr/>
        </p:nvSpPr>
        <p:spPr>
          <a:xfrm>
            <a:off x="0" y="3978000"/>
            <a:ext cx="12192000" cy="2880000"/>
          </a:xfrm>
          <a:prstGeom prst="rect">
            <a:avLst/>
          </a:prstGeom>
          <a:solidFill>
            <a:srgbClr val="3F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00B050"/>
                </a:solidFill>
              </a:rPr>
              <a:t>Zöld Egyetem Program – környezettudatos üzemeltetés</a:t>
            </a:r>
          </a:p>
          <a:p>
            <a:pPr algn="ctr"/>
            <a:endParaRPr lang="hu-HU" sz="3200" dirty="0" smtClean="0">
              <a:solidFill>
                <a:srgbClr val="00B050"/>
              </a:solidFill>
            </a:endParaRPr>
          </a:p>
          <a:p>
            <a:pPr algn="ctr"/>
            <a:r>
              <a:rPr lang="hu-HU" sz="3200" dirty="0" smtClean="0">
                <a:solidFill>
                  <a:srgbClr val="92D050"/>
                </a:solidFill>
              </a:rPr>
              <a:t>Kulcsár Tünde – PTE </a:t>
            </a:r>
            <a:r>
              <a:rPr lang="hu-HU" sz="3200" dirty="0" smtClean="0">
                <a:solidFill>
                  <a:srgbClr val="92D050"/>
                </a:solidFill>
              </a:rPr>
              <a:t>Kancellária Műszaki </a:t>
            </a:r>
            <a:r>
              <a:rPr lang="hu-HU" sz="3200" dirty="0" smtClean="0">
                <a:solidFill>
                  <a:srgbClr val="92D050"/>
                </a:solidFill>
              </a:rPr>
              <a:t>Szolgáltatási Igazgatóság</a:t>
            </a:r>
            <a:endParaRPr lang="hu-HU" sz="3200" dirty="0">
              <a:solidFill>
                <a:srgbClr val="92D050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69" y="1118413"/>
            <a:ext cx="6382631" cy="31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413222"/>
            <a:ext cx="2427412" cy="5053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Környezetbarát termékek beszerzése, megoldások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3061186" y="3444547"/>
            <a:ext cx="5684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</a:rPr>
              <a:t>Érdekesség: </a:t>
            </a:r>
            <a:r>
              <a:rPr lang="hu-HU" dirty="0" err="1" smtClean="0"/>
              <a:t>Öko</a:t>
            </a:r>
            <a:r>
              <a:rPr lang="hu-HU" dirty="0" smtClean="0"/>
              <a:t> </a:t>
            </a:r>
            <a:r>
              <a:rPr lang="hu-HU" dirty="0"/>
              <a:t>ceruza ültetése, melyből fűszernövény fejlődik </a:t>
            </a:r>
            <a:r>
              <a:rPr lang="hu-HU" dirty="0" smtClean="0"/>
              <a:t>ki</a:t>
            </a:r>
          </a:p>
          <a:p>
            <a:r>
              <a:rPr lang="hu-HU" dirty="0" smtClean="0"/>
              <a:t>      </a:t>
            </a:r>
            <a:r>
              <a:rPr lang="hu-HU" altLang="hu-H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http://sproutworld.com/da</a:t>
            </a:r>
            <a:r>
              <a:rPr lang="hu-HU" altLang="hu-HU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hu-HU" altLang="hu-HU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/>
            <a:r>
              <a:rPr lang="hu-HU" dirty="0"/>
              <a:t>8 különböző színű </a:t>
            </a:r>
            <a:r>
              <a:rPr lang="hu-HU" dirty="0" smtClean="0"/>
              <a:t>ceruza – </a:t>
            </a:r>
            <a:r>
              <a:rPr lang="hu-HU" dirty="0"/>
              <a:t>8 különböző </a:t>
            </a:r>
            <a:r>
              <a:rPr lang="hu-HU" dirty="0" smtClean="0"/>
              <a:t>növényt  (bazsalikom</a:t>
            </a:r>
            <a:r>
              <a:rPr lang="hu-HU" dirty="0"/>
              <a:t>, zsálya, kakukkfű, napraforgó, koriander, nefelejcs, cseresznyeparadicsom, </a:t>
            </a:r>
            <a:r>
              <a:rPr lang="hu-HU" dirty="0" smtClean="0"/>
              <a:t>körömvirág) </a:t>
            </a:r>
            <a:r>
              <a:rPr lang="hu-HU" dirty="0"/>
              <a:t>tartalmazó  </a:t>
            </a:r>
            <a:r>
              <a:rPr lang="hu-HU" dirty="0" smtClean="0"/>
              <a:t>csomag</a:t>
            </a:r>
            <a:endParaRPr lang="hu-HU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89955" y="1075257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Képtalálat a következőre: „sprout colour pencil”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82" y="33327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églalap 22"/>
          <p:cNvSpPr/>
          <p:nvPr/>
        </p:nvSpPr>
        <p:spPr>
          <a:xfrm>
            <a:off x="3061186" y="1413222"/>
            <a:ext cx="8694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Környezetbarát termékbemutató, piaci konzultáció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Környezetbarát tisztítószer</a:t>
            </a:r>
            <a:r>
              <a:rPr lang="hu-HU" dirty="0" smtClean="0"/>
              <a:t>, kéztörlőre, egészségügyi törlőre áttérés a saját erőforrással takarított intézményeknél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Újrahasznosított papírra nyomtatás, </a:t>
            </a:r>
            <a:r>
              <a:rPr lang="hu-HU" altLang="hu-HU" dirty="0"/>
              <a:t>kiadványokra </a:t>
            </a:r>
            <a:r>
              <a:rPr lang="hu-HU" altLang="hu-HU" dirty="0" smtClean="0"/>
              <a:t>áttérés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altLang="hu-HU" dirty="0" smtClean="0"/>
              <a:t>E-bike</a:t>
            </a:r>
            <a:endParaRPr lang="hu-HU" alt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Elektromos autó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sp>
        <p:nvSpPr>
          <p:cNvPr id="15" name="Szövegdoboz 14"/>
          <p:cNvSpPr txBox="1"/>
          <p:nvPr/>
        </p:nvSpPr>
        <p:spPr>
          <a:xfrm>
            <a:off x="3382320" y="5626706"/>
            <a:ext cx="548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Kulcsár Tünde</a:t>
            </a:r>
          </a:p>
          <a:p>
            <a:r>
              <a:rPr lang="hu-HU" dirty="0" smtClean="0">
                <a:solidFill>
                  <a:srgbClr val="FF0000"/>
                </a:solidFill>
                <a:hlinkClick r:id="rId7"/>
              </a:rPr>
              <a:t>kulcsar.tunde@pte.hu</a:t>
            </a:r>
            <a:endParaRPr lang="hu-H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13" name="Téglalap 1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4" name="Csoportba foglalás 1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19" name="Szövegdoboz 1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20" name="Egyenes összekötő 1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Csoportba foglalás 1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16" name="Szövegdoboz 1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rgbClr val="717171"/>
                    </a:solidFill>
                    <a:latin typeface="+mj-lt"/>
                  </a:rPr>
                  <a:t>1367</a:t>
                </a:r>
                <a:endParaRPr lang="hu-HU" sz="2800" b="1" i="1" dirty="0">
                  <a:solidFill>
                    <a:srgbClr val="717171"/>
                  </a:solidFill>
                  <a:latin typeface="+mj-lt"/>
                </a:endParaRPr>
              </a:p>
            </p:txBody>
          </p:sp>
          <p:sp>
            <p:nvSpPr>
              <p:cNvPr id="17" name="Szövegdoboz 1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 smtClean="0">
                    <a:solidFill>
                      <a:srgbClr val="BABABA"/>
                    </a:solidFill>
                    <a:latin typeface="+mj-lt"/>
                  </a:rPr>
                  <a:t>Magyarország első egyeteme</a:t>
                </a:r>
                <a:endParaRPr lang="hu-HU" sz="1000" i="1" dirty="0">
                  <a:solidFill>
                    <a:srgbClr val="BABABA"/>
                  </a:solidFill>
                  <a:latin typeface="+mj-lt"/>
                </a:endParaRPr>
              </a:p>
            </p:txBody>
          </p:sp>
        </p:grpSp>
      </p:grpSp>
      <p:sp>
        <p:nvSpPr>
          <p:cNvPr id="3" name="Téglalap 2"/>
          <p:cNvSpPr/>
          <p:nvPr/>
        </p:nvSpPr>
        <p:spPr>
          <a:xfrm>
            <a:off x="-88417" y="3978000"/>
            <a:ext cx="12192000" cy="2880000"/>
          </a:xfrm>
          <a:prstGeom prst="rect">
            <a:avLst/>
          </a:prstGeom>
          <a:solidFill>
            <a:srgbClr val="3F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00B050"/>
                </a:solidFill>
              </a:rPr>
              <a:t>KÖSZÖNÖM A FIGYELMET!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69" y="1129685"/>
            <a:ext cx="6382631" cy="31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159034"/>
            <a:ext cx="2340000" cy="5234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Szemléletmód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93030" y="936000"/>
            <a:ext cx="872027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 smtClean="0"/>
              <a:t>Szemléletformálás: </a:t>
            </a:r>
            <a:r>
              <a:rPr lang="hu-HU" altLang="hu-HU" b="1" dirty="0" smtClean="0">
                <a:solidFill>
                  <a:srgbClr val="00B050"/>
                </a:solidFill>
              </a:rPr>
              <a:t>Zöld </a:t>
            </a:r>
            <a:r>
              <a:rPr lang="hu-HU" altLang="hu-HU" b="1" dirty="0">
                <a:solidFill>
                  <a:srgbClr val="00B050"/>
                </a:solidFill>
              </a:rPr>
              <a:t>Egyetem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14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Pécsi Tudományegyetem 2016-ban felkerült arra a nemzetközi listára, amely a világ környezettudatos felsőoktatási intézményeit rangsorolta. A világ egyetemeinek „zöld” mérőszámokon alapuló rangsorát 2010 óta minden évben összeállítja a University of </a:t>
            </a:r>
            <a:r>
              <a:rPr lang="hu-HU" dirty="0" err="1"/>
              <a:t>Indonesia</a:t>
            </a:r>
            <a:r>
              <a:rPr lang="hu-HU" dirty="0"/>
              <a:t> a fenntartható környezeti fejlődés elősegítésére és </a:t>
            </a:r>
            <a:r>
              <a:rPr lang="hu-HU" dirty="0" smtClean="0"/>
              <a:t>támogatására.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35 ország 95 intézmény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dirty="0" smtClean="0"/>
              <a:t> </a:t>
            </a:r>
            <a:r>
              <a:rPr lang="hu-HU" b="1" dirty="0" smtClean="0"/>
              <a:t>75 ország 516 felsőoktatási intézmény </a:t>
            </a:r>
          </a:p>
          <a:p>
            <a:pPr marL="715963" lvl="1" algn="just"/>
            <a:r>
              <a:rPr lang="hu-HU" i="1" dirty="0" smtClean="0">
                <a:solidFill>
                  <a:srgbClr val="00B050"/>
                </a:solidFill>
              </a:rPr>
              <a:t>Pécsi Tudományegyetem: 355. hely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„Zöld Egyetem” gondolat egy </a:t>
            </a:r>
            <a:r>
              <a:rPr lang="hu-HU" b="1" dirty="0"/>
              <a:t>komplex rendszer</a:t>
            </a:r>
            <a:r>
              <a:rPr lang="hu-HU" dirty="0"/>
              <a:t>, magában </a:t>
            </a:r>
            <a:r>
              <a:rPr lang="hu-HU" dirty="0" smtClean="0"/>
              <a:t>foglalja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épített környezetet</a:t>
            </a:r>
            <a:r>
              <a:rPr lang="hu-HU" dirty="0" smtClean="0"/>
              <a:t>,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környezettudatos </a:t>
            </a:r>
            <a:r>
              <a:rPr lang="hu-HU" dirty="0" smtClean="0"/>
              <a:t>üzemeltetést,	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ehhez kapcsolódó attitűdök kialakítását, </a:t>
            </a:r>
            <a:r>
              <a:rPr lang="hu-HU" dirty="0" smtClean="0"/>
              <a:t>valamint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oktatási, kutatási háttér megteremtését</a:t>
            </a:r>
            <a:r>
              <a:rPr lang="hu-HU" dirty="0" smtClean="0"/>
              <a:t>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Csatlakozás célja:</a:t>
            </a:r>
            <a:endParaRPr lang="hu-HU" altLang="hu-HU" b="1" dirty="0"/>
          </a:p>
          <a:p>
            <a:pPr marL="715963" lvl="2" algn="just"/>
            <a:r>
              <a:rPr lang="hu-HU" dirty="0" smtClean="0"/>
              <a:t>A PTE </a:t>
            </a:r>
            <a:r>
              <a:rPr lang="hu-HU" dirty="0"/>
              <a:t>„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practice</a:t>
            </a:r>
            <a:r>
              <a:rPr lang="hu-HU" dirty="0"/>
              <a:t>”-k összegyűjtése és minden szervezeti egységre történő kiterjesztése, a környezettudatos üzemeltetés megvalósítása, illetve a rangsorban egyre előkelőbb hely elérése</a:t>
            </a:r>
            <a:r>
              <a:rPr lang="hu-HU" dirty="0" smtClean="0"/>
              <a:t>.</a:t>
            </a:r>
            <a:endParaRPr lang="hu-HU" altLang="hu-HU" b="1" dirty="0" smtClean="0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26519"/>
              </p:ext>
            </p:extLst>
          </p:nvPr>
        </p:nvGraphicFramePr>
        <p:xfrm>
          <a:off x="10274907" y="3754191"/>
          <a:ext cx="153840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402">
                  <a:extLst>
                    <a:ext uri="{9D8B030D-6E8A-4147-A177-3AD203B41FA5}">
                      <a16:colId xmlns:a16="http://schemas.microsoft.com/office/drawing/2014/main" val="2952154676"/>
                    </a:ext>
                  </a:extLst>
                </a:gridCol>
              </a:tblGrid>
              <a:tr h="31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Infrastruktúra és elhelyezkedés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363235"/>
                  </a:ext>
                </a:extLst>
              </a:tr>
              <a:tr h="15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Energia és éghajlatváltozás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422538"/>
                  </a:ext>
                </a:extLst>
              </a:tr>
              <a:tr h="153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Hulladék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260533"/>
                  </a:ext>
                </a:extLst>
              </a:tr>
              <a:tr h="153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Víz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792682"/>
                  </a:ext>
                </a:extLst>
              </a:tr>
              <a:tr h="153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Közlekedés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925713"/>
                  </a:ext>
                </a:extLst>
              </a:tr>
              <a:tr h="153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Oktatás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44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348034"/>
            <a:ext cx="2340000" cy="51187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Kommunikáció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01798" y="1155308"/>
            <a:ext cx="8913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altLang="hu-HU" sz="2000" b="1" dirty="0" err="1" smtClean="0"/>
              <a:t>Brainstorming</a:t>
            </a:r>
            <a:r>
              <a:rPr lang="hu-HU" altLang="hu-HU" sz="2000" dirty="0" smtClean="0"/>
              <a:t> szervezése (Pilóta projekt, rövid </a:t>
            </a:r>
            <a:r>
              <a:rPr lang="hu-HU" altLang="hu-HU" sz="2000" dirty="0"/>
              <a:t>távon megvalósítható ötletek, hosszú távú elképzelések </a:t>
            </a:r>
            <a:r>
              <a:rPr lang="hu-HU" altLang="hu-HU" sz="2000" dirty="0" smtClean="0"/>
              <a:t>megfogalmazása)</a:t>
            </a:r>
            <a:endParaRPr lang="hu-HU" altLang="hu-HU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altLang="hu-HU" sz="1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altLang="hu-HU" sz="2000" b="1" dirty="0" smtClean="0"/>
              <a:t>Folyamatos kommunikáció </a:t>
            </a:r>
            <a:r>
              <a:rPr lang="hu-HU" altLang="hu-HU" sz="2000" dirty="0" smtClean="0"/>
              <a:t>a környezettudatosság jegyében (munkatársak, hallgatók, nem PTE polgárok irányába)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altLang="hu-HU" sz="10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Kancellári </a:t>
            </a:r>
            <a:r>
              <a:rPr lang="hu-HU" sz="2000" dirty="0"/>
              <a:t>Hírlevélben </a:t>
            </a:r>
            <a:r>
              <a:rPr lang="hu-HU" sz="2000" dirty="0" smtClean="0"/>
              <a:t>létrehozásra </a:t>
            </a:r>
            <a:r>
              <a:rPr lang="hu-HU" sz="2000" dirty="0"/>
              <a:t>került a </a:t>
            </a:r>
            <a:r>
              <a:rPr lang="hu-HU" sz="2000" b="1" dirty="0">
                <a:solidFill>
                  <a:srgbClr val="00B050"/>
                </a:solidFill>
              </a:rPr>
              <a:t>ZÖLD </a:t>
            </a:r>
            <a:r>
              <a:rPr lang="hu-HU" sz="2000" b="1" dirty="0" smtClean="0">
                <a:solidFill>
                  <a:srgbClr val="00B050"/>
                </a:solidFill>
              </a:rPr>
              <a:t>OLDAL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hu-HU" sz="10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Zöld plakát kihelyezése </a:t>
            </a:r>
            <a:r>
              <a:rPr lang="hu-HU" sz="2000" dirty="0" smtClean="0"/>
              <a:t>irodában</a:t>
            </a:r>
            <a:r>
              <a:rPr lang="hu-HU" sz="2000" dirty="0"/>
              <a:t>, </a:t>
            </a:r>
            <a:r>
              <a:rPr lang="hu-HU" sz="2000" dirty="0" smtClean="0"/>
              <a:t>teakonyhában,</a:t>
            </a:r>
          </a:p>
          <a:p>
            <a:pPr lvl="2" algn="just"/>
            <a:r>
              <a:rPr lang="hu-HU" sz="2000" dirty="0" smtClean="0"/>
              <a:t>     mellékhelyiségben</a:t>
            </a:r>
            <a:r>
              <a:rPr lang="hu-HU" altLang="hu-HU" sz="2000" dirty="0" smtClean="0"/>
              <a:t>:</a:t>
            </a:r>
          </a:p>
          <a:p>
            <a:pPr marL="1168400" lvl="1" indent="-711200" algn="just"/>
            <a:r>
              <a:rPr lang="hu-HU" altLang="hu-HU" sz="2000" dirty="0"/>
              <a:t>	</a:t>
            </a:r>
            <a:r>
              <a:rPr lang="hu-HU" altLang="hu-HU" sz="2000" b="1" dirty="0" smtClean="0">
                <a:solidFill>
                  <a:srgbClr val="00B050"/>
                </a:solidFill>
              </a:rPr>
              <a:t>JÁRJUNK A ZÖLD ÚTON, CSELEKEDJÜNK ZÖLDBEN!</a:t>
            </a:r>
          </a:p>
          <a:p>
            <a:pPr marL="1790700" lvl="3" indent="-419100" algn="just">
              <a:buFont typeface="Arial" panose="020B0604020202020204" pitchFamily="34" charset="0"/>
              <a:buChar char="•"/>
            </a:pPr>
            <a:r>
              <a:rPr lang="hu-HU" altLang="hu-HU" sz="2000" i="1" dirty="0" smtClean="0"/>
              <a:t>Zárd el!</a:t>
            </a:r>
          </a:p>
          <a:p>
            <a:pPr marL="1790700" lvl="3" indent="-419100" algn="just">
              <a:buFont typeface="Arial" panose="020B0604020202020204" pitchFamily="34" charset="0"/>
              <a:buChar char="•"/>
            </a:pPr>
            <a:r>
              <a:rPr lang="hu-HU" altLang="hu-HU" sz="2000" i="1" dirty="0" smtClean="0"/>
              <a:t>Kapcsold le!</a:t>
            </a:r>
          </a:p>
          <a:p>
            <a:pPr marL="1790700" lvl="3" indent="-419100" algn="just">
              <a:buFont typeface="Arial" panose="020B0604020202020204" pitchFamily="34" charset="0"/>
              <a:buChar char="•"/>
            </a:pPr>
            <a:r>
              <a:rPr lang="hu-HU" altLang="hu-HU" sz="2000" i="1" dirty="0" smtClean="0"/>
              <a:t>Csukd be!</a:t>
            </a:r>
          </a:p>
          <a:p>
            <a:pPr marL="1790700" lvl="3" indent="-419100" algn="just">
              <a:buFont typeface="Arial" panose="020B0604020202020204" pitchFamily="34" charset="0"/>
              <a:buChar char="•"/>
            </a:pPr>
            <a:r>
              <a:rPr lang="hu-HU" altLang="hu-HU" sz="2000" i="1" dirty="0" smtClean="0"/>
              <a:t>Tekerd lejjebb!</a:t>
            </a:r>
          </a:p>
          <a:p>
            <a:pPr marL="1790700" lvl="3" indent="-419100" algn="just">
              <a:buFont typeface="Arial" panose="020B0604020202020204" pitchFamily="34" charset="0"/>
              <a:buChar char="•"/>
            </a:pPr>
            <a:r>
              <a:rPr lang="hu-HU" altLang="hu-HU" sz="2000" i="1" dirty="0" err="1" smtClean="0"/>
              <a:t>Gyűjts</a:t>
            </a:r>
            <a:r>
              <a:rPr lang="hu-HU" altLang="hu-HU" sz="2000" i="1" dirty="0" smtClean="0"/>
              <a:t> szelektíven!</a:t>
            </a:r>
          </a:p>
          <a:p>
            <a:pPr marL="1790700" lvl="3" indent="-419100" algn="just">
              <a:buFont typeface="Arial" panose="020B0604020202020204" pitchFamily="34" charset="0"/>
              <a:buChar char="•"/>
            </a:pPr>
            <a:r>
              <a:rPr lang="hu-HU" altLang="hu-HU" sz="2000" i="1" dirty="0" err="1" smtClean="0"/>
              <a:t>Válts</a:t>
            </a:r>
            <a:r>
              <a:rPr lang="hu-HU" altLang="hu-HU" sz="2000" i="1" dirty="0" smtClean="0"/>
              <a:t>!</a:t>
            </a:r>
          </a:p>
          <a:p>
            <a:pPr marL="1168400" lvl="1" indent="-711200" algn="just"/>
            <a:r>
              <a:rPr lang="hu-HU" altLang="hu-HU" sz="2000" dirty="0">
                <a:solidFill>
                  <a:srgbClr val="00B050"/>
                </a:solidFill>
              </a:rPr>
              <a:t>	</a:t>
            </a:r>
            <a:endParaRPr lang="hu-HU" altLang="hu-HU" sz="800" dirty="0" smtClean="0"/>
          </a:p>
          <a:p>
            <a:pPr marL="1168400" lvl="2" indent="-2540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B050"/>
                </a:solidFill>
              </a:rPr>
              <a:t>Zöld Egyetem website felület </a:t>
            </a:r>
            <a:r>
              <a:rPr lang="hu-HU" sz="2000" dirty="0" smtClean="0"/>
              <a:t>kialakítása és működtetése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87" y="3109305"/>
            <a:ext cx="2783253" cy="29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212998"/>
            <a:ext cx="2340000" cy="52537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Kommunikáció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909036" y="1348034"/>
            <a:ext cx="898360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endParaRPr lang="hu-HU" sz="2400" dirty="0" smtClean="0"/>
          </a:p>
          <a:p>
            <a:pPr lvl="2" algn="just"/>
            <a:endParaRPr lang="hu-HU" sz="2400" dirty="0"/>
          </a:p>
          <a:p>
            <a:pPr lvl="2" algn="just"/>
            <a:endParaRPr lang="hu-HU" sz="2400" dirty="0" smtClean="0"/>
          </a:p>
          <a:p>
            <a:pPr lvl="2" algn="just"/>
            <a:r>
              <a:rPr lang="hu-HU" sz="2400" dirty="0" smtClean="0"/>
              <a:t> </a:t>
            </a:r>
            <a:endParaRPr lang="hu-HU" sz="2400" dirty="0"/>
          </a:p>
          <a:p>
            <a:pPr lvl="2" algn="just"/>
            <a:endParaRPr lang="hu-HU" sz="2400" dirty="0" smtClean="0"/>
          </a:p>
          <a:p>
            <a:pPr lvl="2" algn="just"/>
            <a:endParaRPr lang="hu-HU" sz="2400" dirty="0"/>
          </a:p>
          <a:p>
            <a:pPr lvl="2" algn="just"/>
            <a:r>
              <a:rPr lang="hu-HU" sz="2400" dirty="0" smtClean="0"/>
              <a:t>		</a:t>
            </a:r>
          </a:p>
          <a:p>
            <a:pPr lvl="2" algn="just"/>
            <a:endParaRPr lang="hu-HU" sz="2400" dirty="0"/>
          </a:p>
          <a:p>
            <a:pPr lvl="2" algn="just">
              <a:tabLst>
                <a:tab pos="3138488" algn="l"/>
              </a:tabLst>
            </a:pPr>
            <a:r>
              <a:rPr lang="hu-HU" sz="2400" dirty="0" smtClean="0"/>
              <a:t>			</a:t>
            </a:r>
          </a:p>
          <a:p>
            <a:pPr lvl="2" algn="just">
              <a:tabLst>
                <a:tab pos="3138488" algn="l"/>
              </a:tabLst>
            </a:pPr>
            <a:endParaRPr lang="hu-HU" sz="2400" dirty="0" smtClean="0"/>
          </a:p>
          <a:p>
            <a:pPr lvl="1"/>
            <a:endParaRPr lang="hu-HU" sz="900" b="1" dirty="0" smtClean="0"/>
          </a:p>
          <a:p>
            <a:pPr lvl="1"/>
            <a:r>
              <a:rPr lang="hu-HU" sz="2000" b="1" dirty="0" smtClean="0"/>
              <a:t>Föld </a:t>
            </a:r>
            <a:r>
              <a:rPr lang="hu-HU" sz="2000" b="1" dirty="0"/>
              <a:t>Napja </a:t>
            </a:r>
            <a:r>
              <a:rPr lang="hu-HU" sz="2000" b="1" dirty="0" smtClean="0"/>
              <a:t>akció </a:t>
            </a:r>
            <a:r>
              <a:rPr lang="hu-HU" sz="2000" b="1" dirty="0"/>
              <a:t>04.24-i héten: </a:t>
            </a:r>
            <a:r>
              <a:rPr lang="hu-HU" sz="2000" dirty="0">
                <a:solidFill>
                  <a:srgbClr val="00B050"/>
                </a:solidFill>
              </a:rPr>
              <a:t>„</a:t>
            </a:r>
            <a:r>
              <a:rPr lang="hu-HU" sz="2000" b="1" dirty="0">
                <a:solidFill>
                  <a:srgbClr val="00B050"/>
                </a:solidFill>
              </a:rPr>
              <a:t>Védd a Föld bolygót! Öltözz zöldbe</a:t>
            </a:r>
            <a:r>
              <a:rPr lang="hu-HU" sz="2000" b="1" dirty="0" smtClean="0">
                <a:solidFill>
                  <a:srgbClr val="00B050"/>
                </a:solidFill>
              </a:rPr>
              <a:t>!” </a:t>
            </a:r>
          </a:p>
          <a:p>
            <a:pPr lvl="1"/>
            <a:r>
              <a:rPr lang="hu-HU" dirty="0" smtClean="0"/>
              <a:t>(14 </a:t>
            </a:r>
            <a:r>
              <a:rPr lang="hu-HU" dirty="0"/>
              <a:t>helyszínen, közel 900 fő munkatárs, hallgató és tanuló részvételével</a:t>
            </a:r>
            <a:r>
              <a:rPr lang="hu-HU" dirty="0" smtClean="0"/>
              <a:t>)</a:t>
            </a:r>
          </a:p>
          <a:p>
            <a:pPr lvl="1"/>
            <a:endParaRPr lang="hu-HU" sz="1000" b="1" dirty="0" smtClean="0"/>
          </a:p>
          <a:p>
            <a:pPr lvl="1"/>
            <a:r>
              <a:rPr lang="hu-HU" sz="2000" b="1" dirty="0" smtClean="0"/>
              <a:t>Madarak </a:t>
            </a:r>
            <a:r>
              <a:rPr lang="hu-HU" sz="2000" b="1" dirty="0"/>
              <a:t>és Fák Napja</a:t>
            </a:r>
            <a:r>
              <a:rPr lang="hu-HU" sz="2000" dirty="0"/>
              <a:t> </a:t>
            </a:r>
            <a:r>
              <a:rPr lang="hu-HU" sz="2000" dirty="0">
                <a:solidFill>
                  <a:srgbClr val="00B050"/>
                </a:solidFill>
              </a:rPr>
              <a:t>(PTE munkatársak megajándékozása a Botanikus </a:t>
            </a:r>
            <a:r>
              <a:rPr lang="hu-HU" sz="2000" dirty="0" smtClean="0">
                <a:solidFill>
                  <a:srgbClr val="00B050"/>
                </a:solidFill>
              </a:rPr>
              <a:t>Kert </a:t>
            </a:r>
            <a:r>
              <a:rPr lang="hu-HU" sz="2000" dirty="0">
                <a:solidFill>
                  <a:srgbClr val="00B050"/>
                </a:solidFill>
              </a:rPr>
              <a:t>által szaporított </a:t>
            </a:r>
            <a:r>
              <a:rPr lang="hu-HU" sz="2000" dirty="0" smtClean="0">
                <a:solidFill>
                  <a:srgbClr val="00B050"/>
                </a:solidFill>
              </a:rPr>
              <a:t>virágmaggal)</a:t>
            </a:r>
            <a:endParaRPr lang="hu-HU" altLang="hu-HU" sz="2400" dirty="0" smtClean="0">
              <a:solidFill>
                <a:srgbClr val="00B05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32" y="1212998"/>
            <a:ext cx="2618446" cy="196383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07" y="1212998"/>
            <a:ext cx="2945751" cy="196383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32" y="3310603"/>
            <a:ext cx="2618446" cy="174545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85" y="3310601"/>
            <a:ext cx="2945752" cy="1745453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37" y="1209703"/>
            <a:ext cx="3084001" cy="196713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48" y="3310602"/>
            <a:ext cx="2512377" cy="17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338606"/>
            <a:ext cx="2340000" cy="4996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JELES NAPOK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34345" y="1318940"/>
            <a:ext cx="9011295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altLang="hu-HU" sz="1500" b="1" dirty="0"/>
              <a:t>Környezetvédelmi jeles napok témájában rendezvények, akciók, gyűjtési napok </a:t>
            </a:r>
            <a:r>
              <a:rPr lang="hu-HU" altLang="hu-HU" sz="1500" b="1" dirty="0" smtClean="0"/>
              <a:t>lebonyolítása:</a:t>
            </a:r>
          </a:p>
          <a:p>
            <a:pPr lvl="0"/>
            <a:r>
              <a:rPr lang="hu-HU" sz="1500" dirty="0"/>
              <a:t> </a:t>
            </a:r>
            <a:r>
              <a:rPr lang="hu-HU" sz="1500" b="1" dirty="0" smtClean="0">
                <a:solidFill>
                  <a:srgbClr val="00B050"/>
                </a:solidFill>
              </a:rPr>
              <a:t>			</a:t>
            </a:r>
            <a:endParaRPr lang="hu-HU" sz="1500" dirty="0"/>
          </a:p>
          <a:p>
            <a:pPr lvl="0"/>
            <a:r>
              <a:rPr lang="hu-HU" sz="1500" dirty="0"/>
              <a:t>09. hó 2. vagy 3. </a:t>
            </a:r>
            <a:r>
              <a:rPr lang="hu-HU" sz="1500" dirty="0" smtClean="0"/>
              <a:t>hétvégéje	</a:t>
            </a:r>
            <a:r>
              <a:rPr lang="hu-HU" sz="1500" b="1" dirty="0" smtClean="0"/>
              <a:t>Takarítási </a:t>
            </a:r>
            <a:r>
              <a:rPr lang="hu-HU" sz="1500" b="1" dirty="0"/>
              <a:t>Világnap </a:t>
            </a:r>
            <a:r>
              <a:rPr lang="hu-HU" sz="1500" b="1" dirty="0" smtClean="0">
                <a:solidFill>
                  <a:srgbClr val="00B050"/>
                </a:solidFill>
              </a:rPr>
              <a:t>(</a:t>
            </a:r>
            <a:r>
              <a:rPr lang="hu-HU" sz="1500" b="1" dirty="0" err="1" smtClean="0">
                <a:solidFill>
                  <a:srgbClr val="00B050"/>
                </a:solidFill>
              </a:rPr>
              <a:t>TeSzedd</a:t>
            </a:r>
            <a:r>
              <a:rPr lang="hu-HU" sz="1500" b="1" dirty="0" smtClean="0">
                <a:solidFill>
                  <a:srgbClr val="00B050"/>
                </a:solidFill>
              </a:rPr>
              <a:t>! </a:t>
            </a:r>
            <a:r>
              <a:rPr lang="hu-HU" sz="1400" b="1" dirty="0" smtClean="0">
                <a:solidFill>
                  <a:srgbClr val="00B050"/>
                </a:solidFill>
              </a:rPr>
              <a:t>– Önkéntesen a tiszta Magyarországért! 09.15-én</a:t>
            </a:r>
            <a:r>
              <a:rPr lang="hu-HU" sz="1300" b="1" dirty="0" smtClean="0">
                <a:solidFill>
                  <a:srgbClr val="00B050"/>
                </a:solidFill>
              </a:rPr>
              <a:t>)</a:t>
            </a:r>
            <a:endParaRPr lang="hu-HU" sz="1300" dirty="0">
              <a:solidFill>
                <a:srgbClr val="00B050"/>
              </a:solidFill>
            </a:endParaRPr>
          </a:p>
          <a:p>
            <a:pPr lvl="0"/>
            <a:r>
              <a:rPr lang="hu-HU" sz="1500" dirty="0" smtClean="0"/>
              <a:t>09.22.			</a:t>
            </a:r>
            <a:r>
              <a:rPr lang="hu-HU" sz="1500" b="1" dirty="0" smtClean="0"/>
              <a:t>Autómentes </a:t>
            </a:r>
            <a:r>
              <a:rPr lang="hu-HU" sz="1500" b="1" dirty="0"/>
              <a:t>Világnap </a:t>
            </a:r>
            <a:r>
              <a:rPr lang="hu-HU" sz="1500" b="1" dirty="0" smtClean="0">
                <a:solidFill>
                  <a:srgbClr val="00B050"/>
                </a:solidFill>
              </a:rPr>
              <a:t>(Bringás reggeli 09.20-án az ÁOK-n)</a:t>
            </a:r>
            <a:endParaRPr lang="hu-HU" sz="1500" b="1" dirty="0">
              <a:solidFill>
                <a:srgbClr val="00B050"/>
              </a:solidFill>
            </a:endParaRPr>
          </a:p>
          <a:p>
            <a:pPr lvl="0"/>
            <a:r>
              <a:rPr lang="hu-HU" sz="1500" dirty="0" smtClean="0"/>
              <a:t>10.10.</a:t>
            </a:r>
            <a:r>
              <a:rPr lang="hu-HU" sz="1500" dirty="0"/>
              <a:t>	</a:t>
            </a:r>
            <a:r>
              <a:rPr lang="hu-HU" sz="1500" dirty="0" smtClean="0"/>
              <a:t>		</a:t>
            </a:r>
            <a:r>
              <a:rPr lang="hu-HU" sz="1500" dirty="0" smtClean="0"/>
              <a:t>Komposztálás Napja</a:t>
            </a:r>
          </a:p>
          <a:p>
            <a:pPr lvl="0"/>
            <a:r>
              <a:rPr lang="hu-HU" sz="1500" dirty="0" smtClean="0"/>
              <a:t>10.21.</a:t>
            </a:r>
            <a:r>
              <a:rPr lang="hu-HU" sz="1500" dirty="0"/>
              <a:t>	</a:t>
            </a:r>
            <a:r>
              <a:rPr lang="hu-HU" sz="1500" dirty="0" smtClean="0"/>
              <a:t>		</a:t>
            </a:r>
            <a:r>
              <a:rPr lang="hu-HU" sz="1500" b="1" dirty="0" smtClean="0"/>
              <a:t>Földünkért Világnap </a:t>
            </a:r>
            <a:r>
              <a:rPr lang="hu-HU" sz="1500" b="1" dirty="0" smtClean="0">
                <a:solidFill>
                  <a:srgbClr val="00B050"/>
                </a:solidFill>
              </a:rPr>
              <a:t>(Elektrotechnikai hulladékgyűjtés)</a:t>
            </a:r>
          </a:p>
          <a:p>
            <a:pPr lvl="0"/>
            <a:r>
              <a:rPr lang="hu-HU" sz="1500" dirty="0" smtClean="0"/>
              <a:t>10.24.			Éghajlatvédelmi Világnap</a:t>
            </a:r>
            <a:endParaRPr lang="hu-HU" sz="1500" dirty="0"/>
          </a:p>
          <a:p>
            <a:pPr lvl="0"/>
            <a:r>
              <a:rPr lang="hu-HU" sz="1500" dirty="0"/>
              <a:t>11. hó 3. </a:t>
            </a:r>
            <a:r>
              <a:rPr lang="hu-HU" sz="1500" dirty="0" smtClean="0"/>
              <a:t>csütörtökje</a:t>
            </a:r>
            <a:r>
              <a:rPr lang="hu-HU" sz="1500" dirty="0"/>
              <a:t>	</a:t>
            </a:r>
            <a:r>
              <a:rPr lang="hu-HU" sz="1500" dirty="0" smtClean="0"/>
              <a:t>	</a:t>
            </a:r>
            <a:r>
              <a:rPr lang="hu-HU" sz="1500" b="1" dirty="0" smtClean="0"/>
              <a:t>Füstmentes </a:t>
            </a:r>
            <a:r>
              <a:rPr lang="hu-HU" sz="1500" b="1" dirty="0"/>
              <a:t>Nap (tervezett akció: </a:t>
            </a:r>
            <a:r>
              <a:rPr lang="hu-HU" sz="1500" b="1" dirty="0">
                <a:solidFill>
                  <a:srgbClr val="00B050"/>
                </a:solidFill>
              </a:rPr>
              <a:t>Ne </a:t>
            </a:r>
            <a:r>
              <a:rPr lang="hu-HU" sz="1500" b="1" dirty="0" err="1">
                <a:solidFill>
                  <a:srgbClr val="00B050"/>
                </a:solidFill>
              </a:rPr>
              <a:t>gyújts</a:t>
            </a:r>
            <a:r>
              <a:rPr lang="hu-HU" sz="1500" b="1" dirty="0">
                <a:solidFill>
                  <a:srgbClr val="00B050"/>
                </a:solidFill>
              </a:rPr>
              <a:t> rá!</a:t>
            </a:r>
            <a:r>
              <a:rPr lang="hu-HU" sz="1500" b="1" dirty="0"/>
              <a:t>)</a:t>
            </a:r>
            <a:endParaRPr lang="hu-HU" sz="1500" dirty="0"/>
          </a:p>
          <a:p>
            <a:pPr lvl="0"/>
            <a:r>
              <a:rPr lang="hu-HU" sz="1500" dirty="0"/>
              <a:t>11. hó utolsó </a:t>
            </a:r>
            <a:r>
              <a:rPr lang="hu-HU" sz="1500" dirty="0" smtClean="0"/>
              <a:t>hete</a:t>
            </a:r>
            <a:r>
              <a:rPr lang="hu-HU" sz="1500" dirty="0"/>
              <a:t>	</a:t>
            </a:r>
            <a:r>
              <a:rPr lang="hu-HU" sz="1500" dirty="0" smtClean="0"/>
              <a:t>	</a:t>
            </a:r>
            <a:r>
              <a:rPr lang="hu-HU" sz="1500" dirty="0" smtClean="0"/>
              <a:t>Európai </a:t>
            </a:r>
            <a:r>
              <a:rPr lang="hu-HU" sz="1500" dirty="0"/>
              <a:t>Hulladékcsökkentési </a:t>
            </a:r>
            <a:r>
              <a:rPr lang="hu-HU" sz="1500" dirty="0" smtClean="0"/>
              <a:t>Hét</a:t>
            </a:r>
          </a:p>
          <a:p>
            <a:pPr lvl="0"/>
            <a:r>
              <a:rPr lang="hu-HU" sz="1500" dirty="0" smtClean="0"/>
              <a:t>03.01.</a:t>
            </a:r>
            <a:r>
              <a:rPr lang="hu-HU" sz="1500" dirty="0"/>
              <a:t>	</a:t>
            </a:r>
            <a:r>
              <a:rPr lang="hu-HU" sz="1500" dirty="0" smtClean="0"/>
              <a:t>		</a:t>
            </a:r>
            <a:r>
              <a:rPr lang="hu-HU" sz="1500" dirty="0" smtClean="0"/>
              <a:t>Az </a:t>
            </a:r>
            <a:r>
              <a:rPr lang="hu-HU" sz="1500" dirty="0" err="1"/>
              <a:t>Újrapapír</a:t>
            </a:r>
            <a:r>
              <a:rPr lang="hu-HU" sz="1500" dirty="0"/>
              <a:t> Napja </a:t>
            </a:r>
            <a:r>
              <a:rPr lang="hu-HU" sz="1500" b="1" dirty="0" smtClean="0"/>
              <a:t>(tervezett akció: </a:t>
            </a:r>
            <a:r>
              <a:rPr lang="hu-HU" sz="1500" b="1" dirty="0" smtClean="0">
                <a:solidFill>
                  <a:srgbClr val="00B050"/>
                </a:solidFill>
              </a:rPr>
              <a:t>papírgyűjtés</a:t>
            </a:r>
            <a:r>
              <a:rPr lang="hu-HU" sz="1500" b="1" dirty="0" smtClean="0"/>
              <a:t>)</a:t>
            </a:r>
            <a:endParaRPr lang="hu-HU" sz="1500" b="1" dirty="0"/>
          </a:p>
          <a:p>
            <a:pPr lvl="0"/>
            <a:r>
              <a:rPr lang="hu-HU" sz="1500" dirty="0" smtClean="0"/>
              <a:t>03.06.</a:t>
            </a:r>
            <a:r>
              <a:rPr lang="hu-HU" sz="1500" dirty="0"/>
              <a:t>	</a:t>
            </a:r>
            <a:r>
              <a:rPr lang="hu-HU" sz="1500" dirty="0" smtClean="0"/>
              <a:t>		</a:t>
            </a:r>
            <a:r>
              <a:rPr lang="hu-HU" sz="1500" dirty="0" smtClean="0"/>
              <a:t>Nemzetközi </a:t>
            </a:r>
            <a:r>
              <a:rPr lang="hu-HU" sz="1500" dirty="0"/>
              <a:t>Energiahatékonysági Nap</a:t>
            </a:r>
          </a:p>
          <a:p>
            <a:pPr lvl="0"/>
            <a:r>
              <a:rPr lang="hu-HU" sz="1500" dirty="0" smtClean="0"/>
              <a:t>03.21.</a:t>
            </a:r>
            <a:r>
              <a:rPr lang="hu-HU" sz="1500" dirty="0"/>
              <a:t>	</a:t>
            </a:r>
            <a:r>
              <a:rPr lang="hu-HU" sz="1500" dirty="0" smtClean="0"/>
              <a:t>		</a:t>
            </a:r>
            <a:r>
              <a:rPr lang="hu-HU" sz="1500" dirty="0" smtClean="0"/>
              <a:t>Az </a:t>
            </a:r>
            <a:r>
              <a:rPr lang="hu-HU" sz="1500" dirty="0"/>
              <a:t>Erdők Világnapja</a:t>
            </a:r>
          </a:p>
          <a:p>
            <a:pPr lvl="0"/>
            <a:r>
              <a:rPr lang="hu-HU" sz="1500" dirty="0" smtClean="0"/>
              <a:t>03.22.</a:t>
            </a:r>
            <a:r>
              <a:rPr lang="hu-HU" sz="1500" dirty="0"/>
              <a:t>	</a:t>
            </a:r>
            <a:r>
              <a:rPr lang="hu-HU" sz="1500" dirty="0" smtClean="0"/>
              <a:t>		</a:t>
            </a:r>
            <a:r>
              <a:rPr lang="hu-HU" sz="1500" dirty="0" smtClean="0"/>
              <a:t>Víz </a:t>
            </a:r>
            <a:r>
              <a:rPr lang="hu-HU" sz="1500" dirty="0"/>
              <a:t>Világnapja</a:t>
            </a:r>
          </a:p>
          <a:p>
            <a:pPr lvl="0"/>
            <a:r>
              <a:rPr lang="hu-HU" sz="1500" dirty="0" smtClean="0"/>
              <a:t>04.07.			Egészségügyi Világnap</a:t>
            </a:r>
          </a:p>
          <a:p>
            <a:pPr lvl="0"/>
            <a:r>
              <a:rPr lang="hu-HU" sz="1500" dirty="0" smtClean="0"/>
              <a:t>04.22.			</a:t>
            </a:r>
            <a:r>
              <a:rPr lang="hu-HU" sz="1500" b="1" dirty="0" smtClean="0"/>
              <a:t>A Föld Napja </a:t>
            </a:r>
            <a:r>
              <a:rPr lang="hu-HU" sz="1500" b="1" dirty="0" smtClean="0">
                <a:solidFill>
                  <a:srgbClr val="00B050"/>
                </a:solidFill>
              </a:rPr>
              <a:t>(</a:t>
            </a:r>
            <a:r>
              <a:rPr lang="hu-HU" sz="1500" dirty="0">
                <a:solidFill>
                  <a:srgbClr val="00B050"/>
                </a:solidFill>
              </a:rPr>
              <a:t>„</a:t>
            </a:r>
            <a:r>
              <a:rPr lang="hu-HU" sz="1500" b="1" dirty="0">
                <a:solidFill>
                  <a:srgbClr val="00B050"/>
                </a:solidFill>
              </a:rPr>
              <a:t>Védd a Föld bolygót! Öltözz zöldbe</a:t>
            </a:r>
            <a:r>
              <a:rPr lang="hu-HU" sz="1500" b="1" dirty="0" smtClean="0">
                <a:solidFill>
                  <a:srgbClr val="00B050"/>
                </a:solidFill>
              </a:rPr>
              <a:t>!”)</a:t>
            </a:r>
          </a:p>
          <a:p>
            <a:pPr lvl="0"/>
            <a:r>
              <a:rPr lang="hu-HU" sz="1500" dirty="0" smtClean="0"/>
              <a:t>05.10.			</a:t>
            </a:r>
            <a:r>
              <a:rPr lang="hu-HU" sz="1500" b="1" dirty="0" smtClean="0"/>
              <a:t>Madarak és Fák </a:t>
            </a:r>
            <a:r>
              <a:rPr lang="hu-HU" sz="1500" b="1" dirty="0" smtClean="0"/>
              <a:t>N</a:t>
            </a:r>
            <a:r>
              <a:rPr lang="hu-HU" sz="1500" b="1" dirty="0" smtClean="0"/>
              <a:t>apja </a:t>
            </a:r>
            <a:r>
              <a:rPr lang="hu-HU" sz="1500" b="1" dirty="0" smtClean="0">
                <a:solidFill>
                  <a:srgbClr val="00B050"/>
                </a:solidFill>
              </a:rPr>
              <a:t>(virág- és faültetés)</a:t>
            </a:r>
          </a:p>
          <a:p>
            <a:pPr lvl="0"/>
            <a:r>
              <a:rPr lang="hu-HU" sz="1500" dirty="0" smtClean="0"/>
              <a:t>05.15.			Nemzetközi </a:t>
            </a:r>
            <a:r>
              <a:rPr lang="hu-HU" sz="1500" dirty="0"/>
              <a:t>K</a:t>
            </a:r>
            <a:r>
              <a:rPr lang="hu-HU" sz="1500" dirty="0" smtClean="0"/>
              <a:t>límaváltozási Akciónap</a:t>
            </a:r>
          </a:p>
          <a:p>
            <a:pPr lvl="0"/>
            <a:r>
              <a:rPr lang="hu-HU" sz="1500" dirty="0" smtClean="0"/>
              <a:t>05.22.			Magyar Természet Napja</a:t>
            </a:r>
          </a:p>
          <a:p>
            <a:pPr lvl="0"/>
            <a:r>
              <a:rPr lang="hu-HU" sz="1500" dirty="0" smtClean="0"/>
              <a:t>06.05.			Környezetvédelmi Világnap</a:t>
            </a:r>
          </a:p>
          <a:p>
            <a:pPr lvl="0"/>
            <a:r>
              <a:rPr lang="hu-HU" sz="1500" dirty="0" smtClean="0"/>
              <a:t>06.08.			Óceánok Világnapja</a:t>
            </a:r>
          </a:p>
          <a:p>
            <a:pPr lvl="0"/>
            <a:r>
              <a:rPr lang="hu-HU" sz="1500" dirty="0" smtClean="0"/>
              <a:t>06.21.			A Nap Napja</a:t>
            </a:r>
          </a:p>
          <a:p>
            <a:pPr lvl="0"/>
            <a:r>
              <a:rPr lang="hu-HU" sz="1500" dirty="0" smtClean="0"/>
              <a:t>07.03.			Nemzetközi Nejlonzacskómentes Nap</a:t>
            </a:r>
            <a:endParaRPr lang="hu-HU" altLang="hu-HU" sz="1500" dirty="0"/>
          </a:p>
        </p:txBody>
      </p:sp>
    </p:spTree>
    <p:extLst>
      <p:ext uri="{BB962C8B-B14F-4D97-AF65-F5344CB8AC3E}">
        <p14:creationId xmlns:p14="http://schemas.microsoft.com/office/powerpoint/2010/main" val="6326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413222"/>
            <a:ext cx="2427412" cy="5053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Szelektív hulladékgyűjtés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89210" y="1342471"/>
            <a:ext cx="862601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Szelektív </a:t>
            </a:r>
            <a:r>
              <a:rPr lang="hu-HU" sz="2000" dirty="0"/>
              <a:t>hulladékgyűjtők (papír, műanyag, elem) </a:t>
            </a:r>
            <a:r>
              <a:rPr lang="hu-HU" sz="2000" dirty="0" smtClean="0"/>
              <a:t>kihelyezése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hu-HU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/>
              <a:t>Palackprés beszerzése, </a:t>
            </a:r>
            <a:r>
              <a:rPr lang="hu-HU" sz="2000" dirty="0" smtClean="0"/>
              <a:t>felszerelése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/>
              <a:t>Szelektív gyűjtési napok szervezése a munkatársak részére </a:t>
            </a:r>
            <a:r>
              <a:rPr lang="hu-HU" sz="2000" dirty="0" smtClean="0"/>
              <a:t>(pl</a:t>
            </a:r>
            <a:r>
              <a:rPr lang="hu-HU" sz="2000" dirty="0"/>
              <a:t>. </a:t>
            </a:r>
            <a:r>
              <a:rPr lang="hu-HU" sz="2000" dirty="0" smtClean="0"/>
              <a:t>használt </a:t>
            </a:r>
            <a:r>
              <a:rPr lang="hu-HU" sz="2000" dirty="0"/>
              <a:t>elektronikai eszközök/berendezések, </a:t>
            </a:r>
            <a:r>
              <a:rPr lang="hu-HU" sz="2000" dirty="0" smtClean="0"/>
              <a:t>üres </a:t>
            </a:r>
            <a:r>
              <a:rPr lang="hu-HU" sz="2000" dirty="0" err="1" smtClean="0"/>
              <a:t>toner</a:t>
            </a:r>
            <a:r>
              <a:rPr lang="hu-HU" sz="2000" dirty="0" smtClean="0"/>
              <a:t>)</a:t>
            </a:r>
          </a:p>
          <a:p>
            <a:pPr marL="358775" algn="just"/>
            <a:endParaRPr lang="hu-HU" sz="1000" b="1" dirty="0" smtClean="0"/>
          </a:p>
          <a:p>
            <a:pPr marL="358775" algn="just"/>
            <a:r>
              <a:rPr lang="hu-HU" sz="2000" b="1" dirty="0" smtClean="0"/>
              <a:t>Környezetvédelmi </a:t>
            </a:r>
            <a:r>
              <a:rPr lang="hu-HU" sz="2000" b="1" dirty="0"/>
              <a:t>Világnaphoz </a:t>
            </a:r>
            <a:r>
              <a:rPr lang="hu-HU" sz="2000" b="1" dirty="0" smtClean="0"/>
              <a:t>kapcsolódóan:</a:t>
            </a:r>
            <a:r>
              <a:rPr lang="hu-HU" sz="2000" b="1" dirty="0" smtClean="0">
                <a:solidFill>
                  <a:srgbClr val="00B050"/>
                </a:solidFill>
              </a:rPr>
              <a:t> </a:t>
            </a:r>
            <a:r>
              <a:rPr lang="hu-HU" sz="2000" b="1" dirty="0">
                <a:solidFill>
                  <a:srgbClr val="00B050"/>
                </a:solidFill>
              </a:rPr>
              <a:t>elektrotechnikai </a:t>
            </a:r>
            <a:r>
              <a:rPr lang="hu-HU" sz="2000" b="1" dirty="0" smtClean="0">
                <a:solidFill>
                  <a:srgbClr val="00B050"/>
                </a:solidFill>
              </a:rPr>
              <a:t>hulladékgyűjtés </a:t>
            </a:r>
            <a:r>
              <a:rPr lang="hu-HU" sz="2000" b="1" dirty="0">
                <a:solidFill>
                  <a:srgbClr val="00B050"/>
                </a:solidFill>
              </a:rPr>
              <a:t>szervezése</a:t>
            </a:r>
            <a:r>
              <a:rPr lang="hu-HU" sz="2000" dirty="0"/>
              <a:t> a Magyar Máltai Szeretetsz. bevonásával </a:t>
            </a:r>
            <a:r>
              <a:rPr lang="hu-HU" sz="2000" dirty="0" smtClean="0"/>
              <a:t>(megváltozott </a:t>
            </a:r>
            <a:r>
              <a:rPr lang="hu-HU" sz="2000" dirty="0"/>
              <a:t>munkaképességűek számítógép alkatrészekből készítenek egyedi </a:t>
            </a:r>
            <a:r>
              <a:rPr lang="hu-HU" sz="2000" dirty="0" smtClean="0"/>
              <a:t>ékszereket)</a:t>
            </a:r>
            <a:endParaRPr lang="hu-HU" altLang="hu-HU" sz="2000" dirty="0"/>
          </a:p>
        </p:txBody>
      </p:sp>
      <p:pic>
        <p:nvPicPr>
          <p:cNvPr id="1026" name="Picture 2" descr="MMSZ Elektronikai Eszköz Kezelő Üzem fénykép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6" y="4601905"/>
            <a:ext cx="3425362" cy="18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MSZ Elektronikai Eszköz Kezelő Üzem fénykép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82" y="4601904"/>
            <a:ext cx="2486510" cy="18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348034"/>
            <a:ext cx="2427412" cy="51187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Energia-, víz-hatékonyság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89210" y="1348034"/>
            <a:ext cx="86260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Napkollektoros melegvíz-termelő rendszer </a:t>
            </a:r>
            <a:r>
              <a:rPr lang="hu-HU" dirty="0" smtClean="0"/>
              <a:t>telepítése (JPKT, </a:t>
            </a:r>
            <a:r>
              <a:rPr lang="hu-HU" dirty="0" err="1" smtClean="0"/>
              <a:t>Onkoterápiás</a:t>
            </a:r>
            <a:r>
              <a:rPr lang="hu-HU" dirty="0" smtClean="0"/>
              <a:t> Intézet)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Napelemes kiserőművek </a:t>
            </a:r>
            <a:r>
              <a:rPr lang="hu-HU" dirty="0" smtClean="0"/>
              <a:t>üzembe helyezése (I. sz. Klinikai Tömb, Rókus utcai Klinikai Tömb, Szülészeti és Nőgyógyászati Klinika)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Távhőellátásra átállás (Kaposvári Képzési Központ, Ifjúság úti Uszoda és Sportcsarnok, Hunyor vendégház és Diákszálló, Damjanich utca 30. </a:t>
            </a:r>
            <a:r>
              <a:rPr lang="hu-HU" dirty="0" err="1" smtClean="0"/>
              <a:t>th</a:t>
            </a:r>
            <a:r>
              <a:rPr lang="hu-HU" dirty="0" smtClean="0"/>
              <a:t>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vizes blokkokban </a:t>
            </a:r>
            <a:r>
              <a:rPr lang="hu-HU" dirty="0" err="1"/>
              <a:t>Ökoperlátor</a:t>
            </a:r>
            <a:r>
              <a:rPr lang="hu-HU" dirty="0"/>
              <a:t> </a:t>
            </a:r>
            <a:r>
              <a:rPr lang="hu-HU" dirty="0" smtClean="0"/>
              <a:t>beszerelése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Energiatakarékos </a:t>
            </a:r>
            <a:r>
              <a:rPr lang="hu-HU" dirty="0"/>
              <a:t>égők, illetve </a:t>
            </a:r>
            <a:r>
              <a:rPr lang="hu-HU" dirty="0" err="1"/>
              <a:t>mozgásérzékelős</a:t>
            </a:r>
            <a:r>
              <a:rPr lang="hu-HU" dirty="0"/>
              <a:t> LED lámpák </a:t>
            </a:r>
            <a:r>
              <a:rPr lang="hu-HU" dirty="0" smtClean="0"/>
              <a:t>felszerelése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kétoldalas, illetve szükség szerinti </a:t>
            </a:r>
            <a:r>
              <a:rPr lang="hu-HU" dirty="0"/>
              <a:t>nyomtatás </a:t>
            </a:r>
            <a:r>
              <a:rPr lang="hu-HU" dirty="0" smtClean="0"/>
              <a:t>preferálása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Ciszterna </a:t>
            </a:r>
            <a:r>
              <a:rPr lang="hu-HU" dirty="0" smtClean="0"/>
              <a:t>került kialakításra</a:t>
            </a:r>
            <a:r>
              <a:rPr lang="hu-HU" dirty="0"/>
              <a:t>, amiben a botanikus kert öntözővizének </a:t>
            </a:r>
            <a:r>
              <a:rPr lang="hu-HU" dirty="0" smtClean="0"/>
              <a:t>gyűjtése történik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Ú</a:t>
            </a:r>
            <a:r>
              <a:rPr lang="hu-HU" dirty="0" smtClean="0"/>
              <a:t>j épület: </a:t>
            </a:r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smtClean="0"/>
              <a:t>Building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970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413222"/>
            <a:ext cx="2427412" cy="5053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Zöld területek fejlesztése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089210" y="1413222"/>
            <a:ext cx="8626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Saját erőforrásból megkezdődött az egyetemi parkok, zöld területek </a:t>
            </a:r>
            <a:r>
              <a:rPr lang="hu-HU" sz="2000" dirty="0" err="1"/>
              <a:t>virágosítása</a:t>
            </a:r>
            <a:r>
              <a:rPr lang="hu-HU" sz="2000" dirty="0"/>
              <a:t>, </a:t>
            </a:r>
            <a:r>
              <a:rPr lang="hu-HU" sz="2000" dirty="0" smtClean="0"/>
              <a:t>fásítása, fák koronaalakító, ifjító metszése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Zöld </a:t>
            </a:r>
            <a:r>
              <a:rPr lang="hu-HU" sz="2000" dirty="0"/>
              <a:t>területek arányának </a:t>
            </a:r>
            <a:r>
              <a:rPr lang="hu-HU" sz="2000" dirty="0" smtClean="0"/>
              <a:t>növelése (</a:t>
            </a:r>
            <a:r>
              <a:rPr lang="hu-HU" sz="2000" dirty="0" smtClean="0">
                <a:solidFill>
                  <a:srgbClr val="00B050"/>
                </a:solidFill>
              </a:rPr>
              <a:t>PTE Tudásliget kialakítása</a:t>
            </a:r>
            <a:r>
              <a:rPr lang="hu-HU" sz="2000" dirty="0" smtClean="0"/>
              <a:t>, </a:t>
            </a:r>
            <a:r>
              <a:rPr lang="hu-HU" sz="2000" dirty="0"/>
              <a:t>zöld tetők létrehozása, kerítések befuttatása </a:t>
            </a:r>
            <a:r>
              <a:rPr lang="hu-HU" sz="2000" dirty="0" smtClean="0"/>
              <a:t>növényekkel)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B050"/>
                </a:solidFill>
              </a:rPr>
              <a:t>„</a:t>
            </a:r>
            <a:r>
              <a:rPr lang="hu-HU" sz="2000" dirty="0">
                <a:solidFill>
                  <a:srgbClr val="00B050"/>
                </a:solidFill>
              </a:rPr>
              <a:t>Palántázzunk együtt</a:t>
            </a:r>
            <a:r>
              <a:rPr lang="hu-HU" sz="2000" dirty="0" smtClean="0">
                <a:solidFill>
                  <a:srgbClr val="00B050"/>
                </a:solidFill>
              </a:rPr>
              <a:t>”:</a:t>
            </a:r>
            <a:r>
              <a:rPr lang="hu-HU" sz="2000" dirty="0" smtClean="0"/>
              <a:t> Jubileum </a:t>
            </a:r>
            <a:r>
              <a:rPr lang="hu-HU" sz="2000" dirty="0"/>
              <a:t>650 PTE Nap egyik </a:t>
            </a:r>
            <a:r>
              <a:rPr lang="hu-HU" sz="2000" dirty="0" smtClean="0"/>
              <a:t>támogatója felajánlott </a:t>
            </a:r>
            <a:r>
              <a:rPr lang="hu-HU" sz="2000" dirty="0"/>
              <a:t>egy facsemetét </a:t>
            </a:r>
            <a:r>
              <a:rPr lang="hu-HU" sz="2000" i="1" dirty="0" smtClean="0"/>
              <a:t>(</a:t>
            </a:r>
            <a:r>
              <a:rPr lang="hu-HU" sz="2000" i="1" dirty="0"/>
              <a:t>kínai </a:t>
            </a:r>
            <a:r>
              <a:rPr lang="hu-HU" sz="2000" i="1" dirty="0" smtClean="0"/>
              <a:t>császárfa hibrid)</a:t>
            </a:r>
            <a:r>
              <a:rPr lang="hu-HU" sz="2000" dirty="0" smtClean="0"/>
              <a:t>,</a:t>
            </a:r>
            <a:r>
              <a:rPr lang="hu-HU" sz="2000" b="1" dirty="0" smtClean="0"/>
              <a:t> </a:t>
            </a:r>
            <a:r>
              <a:rPr lang="hu-HU" sz="2000" dirty="0"/>
              <a:t>melynek </a:t>
            </a:r>
            <a:r>
              <a:rPr lang="hu-HU" sz="2000" dirty="0" smtClean="0"/>
              <a:t>legfőbb </a:t>
            </a:r>
            <a:r>
              <a:rPr lang="hu-HU" sz="2000" dirty="0"/>
              <a:t>jellemzője, hogy sokkal intenzívebben tisztítja a mikroklímát, mint egyéb lombos </a:t>
            </a:r>
            <a:r>
              <a:rPr lang="hu-HU" sz="2000" dirty="0" smtClean="0"/>
              <a:t>fák.</a:t>
            </a:r>
            <a:endParaRPr lang="hu-HU" altLang="hu-HU" sz="2000" dirty="0" smtClean="0"/>
          </a:p>
        </p:txBody>
      </p:sp>
      <p:pic>
        <p:nvPicPr>
          <p:cNvPr id="15" name="Kép 14" descr="C:\Users\feexaap.pte\Documents\Fényképek\2016\2016 november\20161019_1058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8710" y="2736211"/>
            <a:ext cx="2554662" cy="136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ép 15" descr="C:\Users\feexaap.pte\Documents\Fényképek\2016\2016 július\20160705_1647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782" y="2602635"/>
            <a:ext cx="2554664" cy="163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Kép 17" descr="C:\Users\feexaap.pte\Documents\Fényképek\2016\2016 június\20160606_1135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1412" y="2503652"/>
            <a:ext cx="2554663" cy="1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 descr="C:\Users\feexaap.pte\Documents\Fényképek\2016\okt-nov 2016\20161117_1059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9487" y="2692187"/>
            <a:ext cx="2554664" cy="145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Kép 19" descr="C:\Users\feexaap.pte\AppData\Local\Microsoft\Windows\INetCache\Content.Word\20161213_1342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63698" y="2737516"/>
            <a:ext cx="2554665" cy="1364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0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12192000" cy="936000"/>
            <a:chOff x="0" y="4439265"/>
            <a:chExt cx="12192000" cy="936000"/>
          </a:xfrm>
        </p:grpSpPr>
        <p:sp>
          <p:nvSpPr>
            <p:cNvPr id="3" name="Téglalap 2"/>
            <p:cNvSpPr/>
            <p:nvPr/>
          </p:nvSpPr>
          <p:spPr>
            <a:xfrm>
              <a:off x="0" y="4439265"/>
              <a:ext cx="12192000" cy="936000"/>
            </a:xfrm>
            <a:prstGeom prst="rect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88857" y="4527882"/>
              <a:ext cx="2530575" cy="793418"/>
              <a:chOff x="388857" y="4687902"/>
              <a:chExt cx="2530575" cy="79341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857" y="4687902"/>
                <a:ext cx="792000" cy="79341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1288857" y="4781698"/>
                <a:ext cx="1630575" cy="553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hu-HU"/>
                </a:defPPr>
                <a:lvl1pPr>
                  <a:defRPr sz="1000" i="1">
                    <a:solidFill>
                      <a:srgbClr val="D7D7D7"/>
                    </a:solidFill>
                    <a:latin typeface="+mj-lt"/>
                  </a:defRPr>
                </a:lvl1pPr>
              </a:lstStyle>
              <a:p>
                <a:r>
                  <a:rPr lang="hu-HU" i="0" dirty="0"/>
                  <a:t>PÉCSI TUDOMÁNYEGYETEM</a:t>
                </a:r>
              </a:p>
              <a:p>
                <a:endParaRPr lang="hu-HU" i="0" dirty="0"/>
              </a:p>
              <a:p>
                <a:r>
                  <a:rPr lang="hu-HU" i="0" dirty="0"/>
                  <a:t>UNIVERSITY OF PÉCS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1376269" y="5058697"/>
                <a:ext cx="1440000" cy="0"/>
              </a:xfrm>
              <a:prstGeom prst="line">
                <a:avLst/>
              </a:prstGeom>
              <a:ln w="3175">
                <a:solidFill>
                  <a:srgbClr val="D7D7D7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Csoportba foglalás 4"/>
            <p:cNvGrpSpPr/>
            <p:nvPr/>
          </p:nvGrpSpPr>
          <p:grpSpPr>
            <a:xfrm>
              <a:off x="10350945" y="4621678"/>
              <a:ext cx="1694695" cy="523220"/>
              <a:chOff x="10465245" y="4801046"/>
              <a:chExt cx="1694695" cy="52322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0802518" y="4801046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rgbClr val="717171"/>
                    </a:solidFill>
                    <a:latin typeface="Calibri Light" panose="020F0302020204030204"/>
                  </a:rPr>
                  <a:t>1367</a:t>
                </a: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10465245" y="4935586"/>
                <a:ext cx="1694695" cy="2462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000" i="1" dirty="0">
                    <a:solidFill>
                      <a:srgbClr val="BABABA"/>
                    </a:solidFill>
                    <a:latin typeface="Calibri Light" panose="020F0302020204030204"/>
                  </a:rPr>
                  <a:t>Magyarország első egyeteme</a:t>
                </a: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388857" y="1348034"/>
            <a:ext cx="2340000" cy="51187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hu-HU" sz="2800" b="1" dirty="0" smtClean="0">
                <a:solidFill>
                  <a:srgbClr val="92D050"/>
                </a:solidFill>
                <a:latin typeface="+mj-lt"/>
              </a:rPr>
              <a:t>Közlekedés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" y="3767265"/>
            <a:ext cx="1633870" cy="185944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102457" y="1252953"/>
            <a:ext cx="86260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Tömegközlekedés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altLang="hu-HU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altLang="hu-HU" sz="2000" dirty="0" err="1"/>
              <a:t>Tüke</a:t>
            </a:r>
            <a:r>
              <a:rPr lang="hu-HU" altLang="hu-HU" sz="2000" dirty="0"/>
              <a:t> applikáció </a:t>
            </a:r>
            <a:r>
              <a:rPr lang="hu-HU" altLang="hu-HU" sz="2000" dirty="0" smtClean="0"/>
              <a:t>letöltése </a:t>
            </a:r>
            <a:endParaRPr lang="hu-HU" altLang="hu-HU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altLang="hu-HU" sz="2000" dirty="0"/>
              <a:t>Aktuális közlekedési térkép, buszmenetrend </a:t>
            </a:r>
            <a:r>
              <a:rPr lang="hu-HU" altLang="hu-HU" sz="2000" dirty="0" err="1" smtClean="0"/>
              <a:t>kiplakátolása</a:t>
            </a:r>
            <a:endParaRPr lang="hu-HU" altLang="hu-HU" sz="2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altLang="hu-HU" sz="2000" dirty="0"/>
          </a:p>
          <a:p>
            <a:pPr marL="263525" lvl="1" indent="-263525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Kerékpáros közlekedés</a:t>
            </a:r>
          </a:p>
          <a:p>
            <a:pPr marL="263525" lvl="1" indent="-263525" algn="just">
              <a:buFont typeface="Arial" panose="020B0604020202020204" pitchFamily="34" charset="0"/>
              <a:buChar char="•"/>
            </a:pPr>
            <a:endParaRPr lang="hu-HU" altLang="hu-HU" sz="2000" dirty="0" smtClean="0"/>
          </a:p>
          <a:p>
            <a:pPr marL="715963" lvl="2" indent="-258763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Kerékpártárolók kihelyezése</a:t>
            </a:r>
          </a:p>
          <a:p>
            <a:pPr marL="715963" lvl="2" indent="-258763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Közlekedési útvonal könnyítése</a:t>
            </a:r>
          </a:p>
          <a:p>
            <a:pPr marL="715963" lvl="2" indent="-258763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Rendezvények: </a:t>
            </a:r>
            <a:r>
              <a:rPr lang="hu-HU" altLang="hu-HU" sz="2000" dirty="0" smtClean="0">
                <a:solidFill>
                  <a:srgbClr val="00B050"/>
                </a:solidFill>
              </a:rPr>
              <a:t>Bringás reggeli 05.04-én, illetve </a:t>
            </a:r>
            <a:r>
              <a:rPr lang="hu-HU" altLang="hu-HU" sz="2000" dirty="0" smtClean="0">
                <a:solidFill>
                  <a:srgbClr val="00B050"/>
                </a:solidFill>
              </a:rPr>
              <a:t>szeptember 20-án</a:t>
            </a:r>
            <a:endParaRPr lang="hu-HU" altLang="hu-HU" sz="2000" dirty="0" smtClean="0">
              <a:solidFill>
                <a:srgbClr val="00B050"/>
              </a:solidFill>
            </a:endParaRPr>
          </a:p>
          <a:p>
            <a:pPr marL="715963" lvl="2" indent="-258763" algn="just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Bringás </a:t>
            </a:r>
            <a:r>
              <a:rPr lang="hu-HU" altLang="hu-HU" sz="2000" dirty="0" smtClean="0"/>
              <a:t>kisokos (magyar-angol-német nyelven)</a:t>
            </a:r>
            <a:endParaRPr lang="hu-HU" altLang="hu-HU" sz="2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altLang="hu-HU" sz="2000" dirty="0" smtClean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494" y="1728141"/>
            <a:ext cx="452486" cy="4524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28" y="5328948"/>
            <a:ext cx="1706760" cy="113784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58" y="5330672"/>
            <a:ext cx="1704174" cy="113611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17" y="5328948"/>
            <a:ext cx="1523156" cy="114236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45" y="5328948"/>
            <a:ext cx="1479522" cy="114236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39" y="5330934"/>
            <a:ext cx="1703781" cy="11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548</Words>
  <Application>Microsoft Office PowerPoint</Application>
  <PresentationFormat>Szélesvásznú</PresentationFormat>
  <Paragraphs>198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IIG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Bogár Tamás Zsolt</dc:creator>
  <cp:lastModifiedBy>Kulcsár Tünde</cp:lastModifiedBy>
  <cp:revision>386</cp:revision>
  <cp:lastPrinted>2017-08-23T07:24:52Z</cp:lastPrinted>
  <dcterms:created xsi:type="dcterms:W3CDTF">2015-08-26T11:01:46Z</dcterms:created>
  <dcterms:modified xsi:type="dcterms:W3CDTF">2017-09-05T09:07:10Z</dcterms:modified>
</cp:coreProperties>
</file>